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0"/>
  </p:notesMasterIdLst>
  <p:sldIdLst>
    <p:sldId id="256" r:id="rId2"/>
    <p:sldId id="260" r:id="rId3"/>
    <p:sldId id="258" r:id="rId4"/>
    <p:sldId id="264" r:id="rId5"/>
    <p:sldId id="310" r:id="rId6"/>
    <p:sldId id="265" r:id="rId7"/>
    <p:sldId id="279" r:id="rId8"/>
    <p:sldId id="268" r:id="rId9"/>
    <p:sldId id="266" r:id="rId10"/>
    <p:sldId id="286" r:id="rId11"/>
    <p:sldId id="316" r:id="rId12"/>
    <p:sldId id="312" r:id="rId13"/>
    <p:sldId id="313" r:id="rId14"/>
    <p:sldId id="270" r:id="rId15"/>
    <p:sldId id="314" r:id="rId16"/>
    <p:sldId id="315" r:id="rId17"/>
    <p:sldId id="259" r:id="rId18"/>
    <p:sldId id="289" r:id="rId19"/>
  </p:sldIdLst>
  <p:sldSz cx="9144000" cy="5143500" type="screen16x9"/>
  <p:notesSz cx="6858000" cy="9144000"/>
  <p:embeddedFontLst>
    <p:embeddedFont>
      <p:font typeface="Abhaya Libre" panose="020B0604020202020204" charset="0"/>
      <p:regular r:id="rId21"/>
      <p:bold r:id="rId22"/>
    </p:embeddedFont>
    <p:embeddedFont>
      <p:font typeface="Advent Pro" panose="020B0604020202020204" charset="0"/>
      <p:regular r:id="rId23"/>
      <p:bold r:id="rId24"/>
      <p:italic r:id="rId25"/>
      <p:boldItalic r:id="rId26"/>
    </p:embeddedFont>
    <p:embeddedFont>
      <p:font typeface="Advent Pro Medium" panose="020B0604020202020204" charset="0"/>
      <p:regular r:id="rId27"/>
      <p:bold r:id="rId28"/>
      <p:italic r:id="rId29"/>
      <p:boldItalic r:id="rId30"/>
    </p:embeddedFont>
    <p:embeddedFont>
      <p:font typeface="Agency FB" panose="020B0503020202020204" pitchFamily="34" charset="0"/>
      <p:regular r:id="rId31"/>
      <p:bold r:id="rId32"/>
    </p:embeddedFont>
    <p:embeddedFont>
      <p:font typeface="Aldrich" panose="020B0604020202020204" charset="0"/>
      <p:regular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alanquin Dark" panose="020B0604020202020204" charset="0"/>
      <p:regular r:id="rId38"/>
      <p:bold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4A49C1-0223-41C5-9DE8-37D4064A3D55}">
  <a:tblStyle styleId="{5E4A49C1-0223-41C5-9DE8-37D4064A3D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04" autoAdjust="0"/>
  </p:normalViewPr>
  <p:slideViewPr>
    <p:cSldViewPr snapToGrid="0">
      <p:cViewPr varScale="1">
        <p:scale>
          <a:sx n="119" d="100"/>
          <a:sy n="119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35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a7caf94b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52a7caf94b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Slide 7: Legitimate Uses of This Software</a:t>
            </a:r>
          </a:p>
          <a:p>
            <a:r>
              <a:rPr lang="en-US" b="1" dirty="0"/>
              <a:t>Parental Control: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 Children's Online Activities: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 safe internet usage by tracking keystrokes and visited websites.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screenshots to review content being accessed.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webcam and audio to safeguard against inappropriate interactions.</a:t>
            </a:r>
          </a:p>
          <a:p>
            <a:r>
              <a:rPr lang="en-US" b="1" dirty="0"/>
              <a:t>Employee Monitoring: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Ensuring Productivity: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Track employee computer usage to prevent misuse of company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activities to verify adherence to company policies.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Security: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for unauthorized access to sensitive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evidence of data breaches or policy violations.</a:t>
            </a:r>
          </a:p>
          <a:p>
            <a:r>
              <a:rPr lang="en-US" b="1" dirty="0"/>
              <a:t>Data Recovery: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Accidental Deletion: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Recover lost text data from keystroke logs.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Forensic Analysis: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recorded data to investigate and reconstruct events leading to data loss or system issues.</a:t>
            </a:r>
          </a:p>
          <a:p>
            <a:r>
              <a:rPr lang="en-US" b="1" dirty="0"/>
              <a:t>Educational Purposes: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IT and Security Training: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Demonstrate the potential risks and protective measures related to keyloggers.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Research: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Study user behavior and software interaction patterns.</a:t>
            </a:r>
          </a:p>
          <a:p>
            <a:r>
              <a:rPr lang="en-US" b="1" dirty="0"/>
              <a:t>Personal Security: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Backup of Personal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a record of important text inputs and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 Shared Devices: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Track usage of shared family computers to ensure appropriate use.</a:t>
            </a:r>
          </a:p>
          <a:p>
            <a:r>
              <a:rPr lang="en-US" b="1" dirty="0"/>
              <a:t>System Administration: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 System Use: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track of user activities on critical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 Audits: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 thorough security audits by reviewing logs and recorded data.</a:t>
            </a:r>
          </a:p>
          <a:p>
            <a:r>
              <a:rPr lang="en-US" dirty="0"/>
              <a:t>These legitimate uses highlight the software's potential to enhance safety, productivity, and security when used responsibly and ethically.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051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a7caf94b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52a7caf94b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Cybercrime: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Identity Theft: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sensitive personal information such as passwords, credit card numbers, and social security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Phishing: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 personal data to craft convincing phishing attacks.</a:t>
            </a:r>
          </a:p>
          <a:p>
            <a:r>
              <a:rPr lang="en-US" b="1" dirty="0"/>
              <a:t>Corporate Espionage: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Stealing Trade Secrets: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competitors' systems to steal confidential business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Sabotage: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and manipulate data to disrupt a competitor’s operations.</a:t>
            </a:r>
          </a:p>
          <a:p>
            <a:r>
              <a:rPr lang="en-US" b="1" dirty="0"/>
              <a:t>Unauthorized Surveillance: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Spying on Individuals: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private communications and activities without consent.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Stalking: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recorded data to track and harass individuals.</a:t>
            </a:r>
          </a:p>
          <a:p>
            <a:r>
              <a:rPr lang="en-US" b="1" dirty="0"/>
              <a:t>Invasion of Privacy: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Recording without Permission: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video, audio, and keystrokes without the user's knowledge or consent.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Breaching Confidentiality: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Expose private conversations and information.</a:t>
            </a:r>
          </a:p>
          <a:p>
            <a:r>
              <a:rPr lang="en-US" b="1" dirty="0"/>
              <a:t>Blackmail and Extortion: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Gathering Compromising Information: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sensitive or compromising information to blackmail individuals.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Threatening Exposure: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collected data to extort money or favors from victims.</a:t>
            </a:r>
          </a:p>
          <a:p>
            <a:r>
              <a:rPr lang="en-US" b="1" dirty="0"/>
              <a:t>Malware Distribution: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Keylogger as a Payload: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 keyloggers in malware to distribute and install them on target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Remote Control: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 unauthorized access to systems to install additional malicious software.</a:t>
            </a:r>
          </a:p>
        </p:txBody>
      </p:sp>
    </p:spTree>
    <p:extLst>
      <p:ext uri="{BB962C8B-B14F-4D97-AF65-F5344CB8AC3E}">
        <p14:creationId xmlns:p14="http://schemas.microsoft.com/office/powerpoint/2010/main" val="62336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a7caf94b_1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a7caf94b_1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a7caf94b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52a7caf94b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Cybercrime: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Identity Theft: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sensitive personal information such as passwords, credit card numbers, and social security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Phishing: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 personal data to craft convincing phishing attacks.</a:t>
            </a:r>
          </a:p>
          <a:p>
            <a:r>
              <a:rPr lang="en-US" b="1" dirty="0"/>
              <a:t>Corporate Espionage: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Stealing Trade Secrets: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competitors' systems to steal confidential business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Sabotage: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and manipulate data to disrupt a competitor’s operations.</a:t>
            </a:r>
          </a:p>
          <a:p>
            <a:r>
              <a:rPr lang="en-US" b="1" dirty="0"/>
              <a:t>Unauthorized Surveillance: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Spying on Individuals: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private communications and activities without consent.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Stalking: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recorded data to track and harass individuals.</a:t>
            </a:r>
          </a:p>
          <a:p>
            <a:r>
              <a:rPr lang="en-US" b="1" dirty="0"/>
              <a:t>Invasion of Privacy: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Recording without Permission: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video, audio, and keystrokes without the user's knowledge or consent.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Breaching Confidentiality: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Expose private conversations and information.</a:t>
            </a:r>
          </a:p>
          <a:p>
            <a:r>
              <a:rPr lang="en-US" b="1" dirty="0"/>
              <a:t>Blackmail and Extortion: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Gathering Compromising Information: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sensitive or compromising information to blackmail individuals.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Threatening Exposure: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collected data to extort money or favors from victims.</a:t>
            </a:r>
          </a:p>
          <a:p>
            <a:r>
              <a:rPr lang="en-US" b="1" dirty="0"/>
              <a:t>Malware Distribution: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Keylogger as a Payload: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 keyloggers in malware to distribute and install them on target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Remote Control: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 unauthorized access to systems to install additional malicious software.</a:t>
            </a:r>
          </a:p>
        </p:txBody>
      </p:sp>
    </p:spTree>
    <p:extLst>
      <p:ext uri="{BB962C8B-B14F-4D97-AF65-F5344CB8AC3E}">
        <p14:creationId xmlns:p14="http://schemas.microsoft.com/office/powerpoint/2010/main" val="327177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01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keylogger is a type of surveillance software or hardware that records every keystroke made on a computer or mobile device. Keyloggers can be used for various purposes, including: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Monitoring</a:t>
            </a:r>
            <a:r>
              <a:rPr lang="en-US" dirty="0"/>
              <a:t>: Parents might use keyloggers to monitor their children's online activities, or employers might use them to track employees' computer usage.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Security</a:t>
            </a:r>
            <a:r>
              <a:rPr lang="en-US" dirty="0"/>
              <a:t>: Keyloggers can help in recovering lost data or passwords by recording the input.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Cybercrime</a:t>
            </a:r>
            <a:r>
              <a:rPr lang="en-US" dirty="0"/>
              <a:t>: Malicious actors can use keyloggers to steal sensitive information, such as login credentials, credit card numbers, and personal data, without the user's knowledge.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Types of Keyloggers: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Software Keyloggers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Application Keyloggers</a:t>
            </a:r>
            <a:r>
              <a:rPr lang="en-US" dirty="0"/>
              <a:t>: These are programs installed on the target device that record keystrokes.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Kernel Keyloggers</a:t>
            </a:r>
            <a:r>
              <a:rPr lang="en-US" dirty="0"/>
              <a:t>: These operate at the kernel level of the operating system, making them harder to detect.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Hypervisor-based Keyloggers</a:t>
            </a:r>
            <a:r>
              <a:rPr lang="en-US" dirty="0"/>
              <a:t>: These run in a virtual environment, monitoring keystrokes from the virtual machine.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Hardware Keyloggers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USB Keyloggers</a:t>
            </a:r>
            <a:r>
              <a:rPr lang="en-US" dirty="0"/>
              <a:t>: These devices are plugged into the USB port and intercept keystrokes between the keyboard and the computer.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Keyboard Hardware Keyloggers</a:t>
            </a:r>
            <a:r>
              <a:rPr lang="en-US" dirty="0"/>
              <a:t>: These are embedded within the keyboard itself.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69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Slide 3: Project Overview</a:t>
            </a:r>
          </a:p>
          <a:p>
            <a:r>
              <a:rPr lang="en-US" b="1" dirty="0"/>
              <a:t>Objective: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comprehensive monitoring solution that provides real-time insights and surveillance capabilities.</a:t>
            </a:r>
          </a:p>
          <a:p>
            <a:r>
              <a:rPr lang="en-US" b="1" dirty="0"/>
              <a:t>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Keystroke Logging: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Records every keystroke made on the device for detailed activity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Screenshot Capture: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Periodically captures screenshots to visually monitor the screen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Webcam Recording: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Records video from the webcam at specified intervals to provide visual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Audio Recording: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Captures audio from the microphone, ensuring no conversation is missed.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Automatic Email Reporting: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Sends collected data (logs, screenshots, videos, and audio recordings) to a designated email address at regular intervals for remote monitoring.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a7caf94b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52a7caf94b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Objective: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comprehensive monitoring solution that provides real-time insights and surveillance capabilities.</a:t>
            </a:r>
          </a:p>
          <a:p>
            <a:r>
              <a:rPr lang="en-US" b="1" dirty="0"/>
              <a:t>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Keystroke Logging: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Records every keystroke made on the device for detailed activity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Screenshot Capture: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Periodically captures screenshots to visually monitor the screen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Webcam Recording: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Records video from the webcam at specified intervals to provide visual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Audio Recording: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Captures audio from the microphone, ensuring no conversation is missed.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Automatic Email Reporting: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Sends collected data (logs, screenshots, videos, and audio recordings) to a designated email address at regular intervals for remote monitoring.</a:t>
            </a:r>
          </a:p>
          <a:p>
            <a:r>
              <a:rPr lang="en-US" dirty="0"/>
              <a:t>4o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2a7caf94b_1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52a7caf94b_1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Slide 6: How It Works</a:t>
            </a:r>
          </a:p>
          <a:p>
            <a:r>
              <a:rPr lang="en-US" b="1" dirty="0"/>
              <a:t>Process Flow: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Initialization: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Add to Startup: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program is configured to add itself to the system's startup registry, ensuring it runs automatically whenever the computer is turned 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Hide Console: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console window is hidden to run the application silently in the background without alerting the user.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Monitoring: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Keystroke Logging: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software captures every keystroke made on the keyboard, providing a detailed log of all typed text, including passwords and chat messages.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Screenshot Capture: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Screenshots are taken at regular intervals to visually document screen activity. These images provide a timeline of what the user is viewing and doing on the screen.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Webcam Recording: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program activates the webcam to record video snippets at specified intervals. This adds a layer of physical surveillance by capturing the user's environment and 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Audio Recording: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microphone is used to record audio, capturing surrounding conversations and sounds. This ensures that verbal communications are also monitored.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Reporting: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Data Compilation: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The collected data (keystrokes, screenshots, webcam recordings, and audio recordings) are compiled and organized into designated folders.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Email Sending: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At regular intervals, the compiled data is encoded and sent to a predefined email address. This allows remote monitoring and review of the recorded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File Management: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New log files, video, and audio recordings are created for each interval, ensuring that previous data is preserved and not overwritten. This maintains a comprehensive history of activities.</a:t>
            </a:r>
          </a:p>
          <a:p>
            <a:r>
              <a:rPr lang="en-US" b="1" dirty="0"/>
              <a:t>Key Advantages: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Monitoring: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data capture provides up-to-date information on user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Stealth Operation: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Running in the background without visual indicators ensures the user is unaware of the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Comprehensive Data Collection: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Combining text, images, video, and audio provides a holistic view of user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Remote Accessibility: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 email reporting allows for convenient remote access to the collected data.</a:t>
            </a:r>
          </a:p>
          <a:p>
            <a:r>
              <a:rPr lang="en-US" dirty="0"/>
              <a:t>This slide provides a detailed explanation of the workflow, showcasing the program's capabilities and the seamless integration of its various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3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4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5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6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7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8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3234144" y="3926648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subTitle" idx="2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subTitle" idx="3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ubTitle" idx="4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5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6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7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8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9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13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 flipH="1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>
            <a:spLocks noGrp="1"/>
          </p:cNvSpPr>
          <p:nvPr>
            <p:ph type="subTitle" idx="1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>
            <a:spLocks noGrp="1"/>
          </p:cNvSpPr>
          <p:nvPr>
            <p:ph type="pic" idx="2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7024275" y="262450"/>
            <a:ext cx="1660050" cy="554100"/>
            <a:chOff x="439750" y="360325"/>
            <a:chExt cx="1660050" cy="554100"/>
          </a:xfrm>
        </p:grpSpPr>
        <p:sp>
          <p:nvSpPr>
            <p:cNvPr id="180" name="Google Shape;180;p2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77658" y="-1523520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9"/>
          <p:cNvGrpSpPr/>
          <p:nvPr/>
        </p:nvGrpSpPr>
        <p:grpSpPr>
          <a:xfrm>
            <a:off x="387225" y="327175"/>
            <a:ext cx="1660050" cy="554100"/>
            <a:chOff x="439750" y="360325"/>
            <a:chExt cx="1660050" cy="554100"/>
          </a:xfrm>
        </p:grpSpPr>
        <p:sp>
          <p:nvSpPr>
            <p:cNvPr id="229" name="Google Shape;229;p2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4" r:id="rId6"/>
    <p:sldLayoutId id="2147483667" r:id="rId7"/>
    <p:sldLayoutId id="2147483670" r:id="rId8"/>
    <p:sldLayoutId id="2147483675" r:id="rId9"/>
    <p:sldLayoutId id="2147483676" r:id="rId10"/>
    <p:sldLayoutId id="2147483679" r:id="rId11"/>
    <p:sldLayoutId id="2147483682" r:id="rId12"/>
    <p:sldLayoutId id="2147483683" r:id="rId13"/>
    <p:sldLayoutId id="2147483685" r:id="rId14"/>
    <p:sldLayoutId id="2147483686" r:id="rId15"/>
    <p:sldLayoutId id="214748368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ulakka@uwindsor.c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anthuku@uwindsor.c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1700860" y="1490549"/>
            <a:ext cx="5673215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600" spc="600" dirty="0">
                <a:solidFill>
                  <a:srgbClr val="FFFFFF"/>
                </a:solidFill>
              </a:rPr>
              <a:t>[ KEYLOGGER ]</a:t>
            </a:r>
            <a:endParaRPr lang="en-CA" sz="4900" spc="6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1690875" y="3539871"/>
            <a:ext cx="53816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Silent Watchdog: Capturing every Click, Keystroke, Whisper, and You!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75"/>
          <p:cNvGrpSpPr/>
          <p:nvPr/>
        </p:nvGrpSpPr>
        <p:grpSpPr>
          <a:xfrm>
            <a:off x="5128125" y="1332600"/>
            <a:ext cx="2815200" cy="2543100"/>
            <a:chOff x="5090400" y="1283465"/>
            <a:chExt cx="2815200" cy="2543100"/>
          </a:xfrm>
        </p:grpSpPr>
        <p:sp>
          <p:nvSpPr>
            <p:cNvPr id="1354" name="Google Shape;1354;p75"/>
            <p:cNvSpPr/>
            <p:nvPr/>
          </p:nvSpPr>
          <p:spPr>
            <a:xfrm>
              <a:off x="5983950" y="3402953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5"/>
            <p:cNvSpPr/>
            <p:nvPr/>
          </p:nvSpPr>
          <p:spPr>
            <a:xfrm>
              <a:off x="5090850" y="1283465"/>
              <a:ext cx="2814300" cy="2119500"/>
            </a:xfrm>
            <a:prstGeom prst="roundRect">
              <a:avLst>
                <a:gd name="adj" fmla="val 581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5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5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5"/>
            <p:cNvSpPr/>
            <p:nvPr/>
          </p:nvSpPr>
          <p:spPr>
            <a:xfrm>
              <a:off x="5929800" y="3767765"/>
              <a:ext cx="1146600" cy="58800"/>
            </a:xfrm>
            <a:prstGeom prst="roundRect">
              <a:avLst>
                <a:gd name="adj" fmla="val 5000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5"/>
          <p:cNvSpPr txBox="1">
            <a:spLocks noGrp="1"/>
          </p:cNvSpPr>
          <p:nvPr>
            <p:ph type="title"/>
          </p:nvPr>
        </p:nvSpPr>
        <p:spPr>
          <a:xfrm>
            <a:off x="1348353" y="2094750"/>
            <a:ext cx="3372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DEMO</a:t>
            </a:r>
          </a:p>
        </p:txBody>
      </p:sp>
      <p:grpSp>
        <p:nvGrpSpPr>
          <p:cNvPr id="1361" name="Google Shape;1361;p75"/>
          <p:cNvGrpSpPr/>
          <p:nvPr/>
        </p:nvGrpSpPr>
        <p:grpSpPr>
          <a:xfrm>
            <a:off x="5238271" y="3003162"/>
            <a:ext cx="2594995" cy="83700"/>
            <a:chOff x="5200510" y="2954025"/>
            <a:chExt cx="2594995" cy="83700"/>
          </a:xfrm>
        </p:grpSpPr>
        <p:grpSp>
          <p:nvGrpSpPr>
            <p:cNvPr id="1362" name="Google Shape;1362;p75"/>
            <p:cNvGrpSpPr/>
            <p:nvPr/>
          </p:nvGrpSpPr>
          <p:grpSpPr>
            <a:xfrm>
              <a:off x="5310851" y="2959677"/>
              <a:ext cx="2484653" cy="72388"/>
              <a:chOff x="532225" y="4215350"/>
              <a:chExt cx="3429000" cy="99900"/>
            </a:xfrm>
          </p:grpSpPr>
          <p:sp>
            <p:nvSpPr>
              <p:cNvPr id="1363" name="Google Shape;1363;p75"/>
              <p:cNvSpPr/>
              <p:nvPr/>
            </p:nvSpPr>
            <p:spPr>
              <a:xfrm>
                <a:off x="532225" y="4247750"/>
                <a:ext cx="3429000" cy="35100"/>
              </a:xfrm>
              <a:prstGeom prst="rect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75"/>
              <p:cNvSpPr/>
              <p:nvPr/>
            </p:nvSpPr>
            <p:spPr>
              <a:xfrm>
                <a:off x="532225" y="4247750"/>
                <a:ext cx="1609200" cy="35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75"/>
              <p:cNvSpPr/>
              <p:nvPr/>
            </p:nvSpPr>
            <p:spPr>
              <a:xfrm>
                <a:off x="2116350" y="4215350"/>
                <a:ext cx="99900" cy="99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6" name="Google Shape;1366;p75"/>
            <p:cNvSpPr/>
            <p:nvPr/>
          </p:nvSpPr>
          <p:spPr>
            <a:xfrm rot="5400000">
              <a:off x="5194810" y="2959725"/>
              <a:ext cx="83700" cy="72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7" name="Google Shape;1367;p7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22" r="631"/>
          <a:stretch/>
        </p:blipFill>
        <p:spPr>
          <a:xfrm>
            <a:off x="5351775" y="1550550"/>
            <a:ext cx="2367902" cy="1348801"/>
          </a:xfrm>
          <a:prstGeom prst="rect">
            <a:avLst/>
          </a:prstGeom>
        </p:spPr>
      </p:pic>
      <p:pic>
        <p:nvPicPr>
          <p:cNvPr id="1368" name="Google Shape;136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-1059242" y="2850293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 flipH="1">
            <a:off x="-1059242" y="-1346020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75"/>
          <p:cNvGrpSpPr/>
          <p:nvPr/>
        </p:nvGrpSpPr>
        <p:grpSpPr>
          <a:xfrm>
            <a:off x="5128125" y="1332600"/>
            <a:ext cx="2815200" cy="2543100"/>
            <a:chOff x="5090400" y="1283465"/>
            <a:chExt cx="2815200" cy="2543100"/>
          </a:xfrm>
        </p:grpSpPr>
        <p:sp>
          <p:nvSpPr>
            <p:cNvPr id="1354" name="Google Shape;1354;p75"/>
            <p:cNvSpPr/>
            <p:nvPr/>
          </p:nvSpPr>
          <p:spPr>
            <a:xfrm>
              <a:off x="5983950" y="3402953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5"/>
            <p:cNvSpPr/>
            <p:nvPr/>
          </p:nvSpPr>
          <p:spPr>
            <a:xfrm>
              <a:off x="5090850" y="1283465"/>
              <a:ext cx="2814300" cy="2119500"/>
            </a:xfrm>
            <a:prstGeom prst="roundRect">
              <a:avLst>
                <a:gd name="adj" fmla="val 581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5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5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5"/>
            <p:cNvSpPr/>
            <p:nvPr/>
          </p:nvSpPr>
          <p:spPr>
            <a:xfrm>
              <a:off x="5929800" y="3767765"/>
              <a:ext cx="1146600" cy="58800"/>
            </a:xfrm>
            <a:prstGeom prst="roundRect">
              <a:avLst>
                <a:gd name="adj" fmla="val 50000"/>
              </a:avLst>
            </a:prstGeom>
            <a:solidFill>
              <a:srgbClr val="00AB8D">
                <a:alpha val="32139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5"/>
          <p:cNvSpPr txBox="1">
            <a:spLocks noGrp="1"/>
          </p:cNvSpPr>
          <p:nvPr>
            <p:ph type="title"/>
          </p:nvPr>
        </p:nvSpPr>
        <p:spPr>
          <a:xfrm>
            <a:off x="1348353" y="2094750"/>
            <a:ext cx="3372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RESULTS</a:t>
            </a:r>
          </a:p>
        </p:txBody>
      </p:sp>
      <p:grpSp>
        <p:nvGrpSpPr>
          <p:cNvPr id="1361" name="Google Shape;1361;p75"/>
          <p:cNvGrpSpPr/>
          <p:nvPr/>
        </p:nvGrpSpPr>
        <p:grpSpPr>
          <a:xfrm>
            <a:off x="5238271" y="3003162"/>
            <a:ext cx="2594995" cy="83700"/>
            <a:chOff x="5200510" y="2954025"/>
            <a:chExt cx="2594995" cy="83700"/>
          </a:xfrm>
        </p:grpSpPr>
        <p:grpSp>
          <p:nvGrpSpPr>
            <p:cNvPr id="1362" name="Google Shape;1362;p75"/>
            <p:cNvGrpSpPr/>
            <p:nvPr/>
          </p:nvGrpSpPr>
          <p:grpSpPr>
            <a:xfrm>
              <a:off x="5310851" y="2959677"/>
              <a:ext cx="2484653" cy="72388"/>
              <a:chOff x="532225" y="4215350"/>
              <a:chExt cx="3429000" cy="99900"/>
            </a:xfrm>
          </p:grpSpPr>
          <p:sp>
            <p:nvSpPr>
              <p:cNvPr id="1363" name="Google Shape;1363;p75"/>
              <p:cNvSpPr/>
              <p:nvPr/>
            </p:nvSpPr>
            <p:spPr>
              <a:xfrm>
                <a:off x="532225" y="4247750"/>
                <a:ext cx="3429000" cy="35100"/>
              </a:xfrm>
              <a:prstGeom prst="rect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75"/>
              <p:cNvSpPr/>
              <p:nvPr/>
            </p:nvSpPr>
            <p:spPr>
              <a:xfrm>
                <a:off x="532225" y="4247750"/>
                <a:ext cx="1609200" cy="35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75"/>
              <p:cNvSpPr/>
              <p:nvPr/>
            </p:nvSpPr>
            <p:spPr>
              <a:xfrm>
                <a:off x="2116350" y="4215350"/>
                <a:ext cx="99900" cy="99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6" name="Google Shape;1366;p75"/>
            <p:cNvSpPr/>
            <p:nvPr/>
          </p:nvSpPr>
          <p:spPr>
            <a:xfrm rot="5400000">
              <a:off x="5194810" y="2959725"/>
              <a:ext cx="83700" cy="72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7" name="Google Shape;1367;p7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22" r="631"/>
          <a:stretch/>
        </p:blipFill>
        <p:spPr>
          <a:xfrm>
            <a:off x="5351775" y="1550550"/>
            <a:ext cx="2367902" cy="1348801"/>
          </a:xfrm>
          <a:prstGeom prst="rect">
            <a:avLst/>
          </a:prstGeom>
        </p:spPr>
      </p:pic>
      <p:pic>
        <p:nvPicPr>
          <p:cNvPr id="1368" name="Google Shape;136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-1059242" y="2850293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 flipH="1">
            <a:off x="-1059242" y="-1346020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65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USES</a:t>
            </a:r>
            <a:endParaRPr dirty="0"/>
          </a:p>
        </p:txBody>
      </p:sp>
      <p:sp>
        <p:nvSpPr>
          <p:cNvPr id="1221" name="Google Shape;1221;p68"/>
          <p:cNvSpPr txBox="1">
            <a:spLocks noGrp="1"/>
          </p:cNvSpPr>
          <p:nvPr>
            <p:ph type="subTitle" idx="4294967295"/>
          </p:nvPr>
        </p:nvSpPr>
        <p:spPr>
          <a:xfrm>
            <a:off x="578431" y="1676225"/>
            <a:ext cx="3096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Parental Control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22" name="Google Shape;1222;p68"/>
          <p:cNvSpPr txBox="1">
            <a:spLocks noGrp="1"/>
          </p:cNvSpPr>
          <p:nvPr>
            <p:ph type="subTitle" idx="4294967295"/>
          </p:nvPr>
        </p:nvSpPr>
        <p:spPr>
          <a:xfrm>
            <a:off x="3418309" y="1676225"/>
            <a:ext cx="4100724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Monitoring Children’s Activities</a:t>
            </a:r>
            <a:endParaRPr sz="1600" dirty="0"/>
          </a:p>
        </p:txBody>
      </p:sp>
      <p:sp>
        <p:nvSpPr>
          <p:cNvPr id="2" name="Google Shape;1221;p68">
            <a:extLst>
              <a:ext uri="{FF2B5EF4-FFF2-40B4-BE49-F238E27FC236}">
                <a16:creationId xmlns:a16="http://schemas.microsoft.com/office/drawing/2014/main" id="{048F93F9-3F78-0836-16EA-50D914485A33}"/>
              </a:ext>
            </a:extLst>
          </p:cNvPr>
          <p:cNvSpPr txBox="1">
            <a:spLocks/>
          </p:cNvSpPr>
          <p:nvPr/>
        </p:nvSpPr>
        <p:spPr>
          <a:xfrm>
            <a:off x="578431" y="2203825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Employee Monitoring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" name="Google Shape;1222;p68">
            <a:extLst>
              <a:ext uri="{FF2B5EF4-FFF2-40B4-BE49-F238E27FC236}">
                <a16:creationId xmlns:a16="http://schemas.microsoft.com/office/drawing/2014/main" id="{2739A9F3-4C0A-52E9-2BF9-03359231FDC7}"/>
              </a:ext>
            </a:extLst>
          </p:cNvPr>
          <p:cNvSpPr txBox="1">
            <a:spLocks/>
          </p:cNvSpPr>
          <p:nvPr/>
        </p:nvSpPr>
        <p:spPr>
          <a:xfrm>
            <a:off x="3418308" y="2203825"/>
            <a:ext cx="4482679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Tracking Productivity, Data Security and Data Recovery</a:t>
            </a:r>
          </a:p>
        </p:txBody>
      </p:sp>
      <p:sp>
        <p:nvSpPr>
          <p:cNvPr id="4" name="Google Shape;1221;p68">
            <a:extLst>
              <a:ext uri="{FF2B5EF4-FFF2-40B4-BE49-F238E27FC236}">
                <a16:creationId xmlns:a16="http://schemas.microsoft.com/office/drawing/2014/main" id="{E3E428D2-5BD3-97B2-4780-EF0D7EDBFDA7}"/>
              </a:ext>
            </a:extLst>
          </p:cNvPr>
          <p:cNvSpPr txBox="1">
            <a:spLocks/>
          </p:cNvSpPr>
          <p:nvPr/>
        </p:nvSpPr>
        <p:spPr>
          <a:xfrm>
            <a:off x="585574" y="27456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Educational Purposes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" name="Google Shape;1222;p68">
            <a:extLst>
              <a:ext uri="{FF2B5EF4-FFF2-40B4-BE49-F238E27FC236}">
                <a16:creationId xmlns:a16="http://schemas.microsoft.com/office/drawing/2014/main" id="{2455B96E-CD72-9D81-0C4A-9F44BD010A22}"/>
              </a:ext>
            </a:extLst>
          </p:cNvPr>
          <p:cNvSpPr txBox="1">
            <a:spLocks/>
          </p:cNvSpPr>
          <p:nvPr/>
        </p:nvSpPr>
        <p:spPr>
          <a:xfrm>
            <a:off x="3425452" y="27456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Research, IT, and Security Training</a:t>
            </a:r>
          </a:p>
        </p:txBody>
      </p:sp>
      <p:sp>
        <p:nvSpPr>
          <p:cNvPr id="6" name="Google Shape;1221;p68">
            <a:extLst>
              <a:ext uri="{FF2B5EF4-FFF2-40B4-BE49-F238E27FC236}">
                <a16:creationId xmlns:a16="http://schemas.microsoft.com/office/drawing/2014/main" id="{1C552059-5242-D0C2-D840-A2020B2F79CE}"/>
              </a:ext>
            </a:extLst>
          </p:cNvPr>
          <p:cNvSpPr txBox="1">
            <a:spLocks/>
          </p:cNvSpPr>
          <p:nvPr/>
        </p:nvSpPr>
        <p:spPr>
          <a:xfrm>
            <a:off x="578431" y="32730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Personal Security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" name="Google Shape;1222;p68">
            <a:extLst>
              <a:ext uri="{FF2B5EF4-FFF2-40B4-BE49-F238E27FC236}">
                <a16:creationId xmlns:a16="http://schemas.microsoft.com/office/drawing/2014/main" id="{54BFE784-08FF-A637-FE2B-3A1D92C15755}"/>
              </a:ext>
            </a:extLst>
          </p:cNvPr>
          <p:cNvSpPr txBox="1">
            <a:spLocks/>
          </p:cNvSpPr>
          <p:nvPr/>
        </p:nvSpPr>
        <p:spPr>
          <a:xfrm>
            <a:off x="3418309" y="32730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Backup and Monitoring</a:t>
            </a:r>
          </a:p>
        </p:txBody>
      </p:sp>
      <p:sp>
        <p:nvSpPr>
          <p:cNvPr id="8" name="Google Shape;1221;p68">
            <a:extLst>
              <a:ext uri="{FF2B5EF4-FFF2-40B4-BE49-F238E27FC236}">
                <a16:creationId xmlns:a16="http://schemas.microsoft.com/office/drawing/2014/main" id="{0CA48E83-0FFD-74BA-ED65-F6B68B4D5B2A}"/>
              </a:ext>
            </a:extLst>
          </p:cNvPr>
          <p:cNvSpPr txBox="1">
            <a:spLocks/>
          </p:cNvSpPr>
          <p:nvPr/>
        </p:nvSpPr>
        <p:spPr>
          <a:xfrm>
            <a:off x="578431" y="37707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System Admin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" name="Google Shape;1222;p68">
            <a:extLst>
              <a:ext uri="{FF2B5EF4-FFF2-40B4-BE49-F238E27FC236}">
                <a16:creationId xmlns:a16="http://schemas.microsoft.com/office/drawing/2014/main" id="{80B3313A-1440-95BA-BEF8-3C934B133348}"/>
              </a:ext>
            </a:extLst>
          </p:cNvPr>
          <p:cNvSpPr txBox="1">
            <a:spLocks/>
          </p:cNvSpPr>
          <p:nvPr/>
        </p:nvSpPr>
        <p:spPr>
          <a:xfrm>
            <a:off x="3418308" y="3770743"/>
            <a:ext cx="491844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Monitor System Use and Security Audits</a:t>
            </a:r>
          </a:p>
        </p:txBody>
      </p:sp>
    </p:spTree>
    <p:extLst>
      <p:ext uri="{BB962C8B-B14F-4D97-AF65-F5344CB8AC3E}">
        <p14:creationId xmlns:p14="http://schemas.microsoft.com/office/powerpoint/2010/main" val="143385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NON-ETHICAL USES</a:t>
            </a:r>
            <a:endParaRPr dirty="0"/>
          </a:p>
        </p:txBody>
      </p:sp>
      <p:sp>
        <p:nvSpPr>
          <p:cNvPr id="1221" name="Google Shape;1221;p68"/>
          <p:cNvSpPr txBox="1">
            <a:spLocks noGrp="1"/>
          </p:cNvSpPr>
          <p:nvPr>
            <p:ph type="subTitle" idx="4294967295"/>
          </p:nvPr>
        </p:nvSpPr>
        <p:spPr>
          <a:xfrm>
            <a:off x="578431" y="1676225"/>
            <a:ext cx="3096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Cybercrime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22" name="Google Shape;1222;p68"/>
          <p:cNvSpPr txBox="1">
            <a:spLocks noGrp="1"/>
          </p:cNvSpPr>
          <p:nvPr>
            <p:ph type="subTitle" idx="4294967295"/>
          </p:nvPr>
        </p:nvSpPr>
        <p:spPr>
          <a:xfrm>
            <a:off x="3875715" y="1676225"/>
            <a:ext cx="4100724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Identity Theft and Phishing</a:t>
            </a:r>
            <a:endParaRPr sz="1600" dirty="0"/>
          </a:p>
        </p:txBody>
      </p:sp>
      <p:sp>
        <p:nvSpPr>
          <p:cNvPr id="2" name="Google Shape;1221;p68">
            <a:extLst>
              <a:ext uri="{FF2B5EF4-FFF2-40B4-BE49-F238E27FC236}">
                <a16:creationId xmlns:a16="http://schemas.microsoft.com/office/drawing/2014/main" id="{048F93F9-3F78-0836-16EA-50D914485A33}"/>
              </a:ext>
            </a:extLst>
          </p:cNvPr>
          <p:cNvSpPr txBox="1">
            <a:spLocks/>
          </p:cNvSpPr>
          <p:nvPr/>
        </p:nvSpPr>
        <p:spPr>
          <a:xfrm>
            <a:off x="578431" y="2203825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Corporate Espionage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" name="Google Shape;1222;p68">
            <a:extLst>
              <a:ext uri="{FF2B5EF4-FFF2-40B4-BE49-F238E27FC236}">
                <a16:creationId xmlns:a16="http://schemas.microsoft.com/office/drawing/2014/main" id="{2739A9F3-4C0A-52E9-2BF9-03359231FDC7}"/>
              </a:ext>
            </a:extLst>
          </p:cNvPr>
          <p:cNvSpPr txBox="1">
            <a:spLocks/>
          </p:cNvSpPr>
          <p:nvPr/>
        </p:nvSpPr>
        <p:spPr>
          <a:xfrm>
            <a:off x="3875714" y="2203825"/>
            <a:ext cx="4482679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Sabotage and Stealing Trade Secrets</a:t>
            </a:r>
          </a:p>
        </p:txBody>
      </p:sp>
      <p:sp>
        <p:nvSpPr>
          <p:cNvPr id="4" name="Google Shape;1221;p68">
            <a:extLst>
              <a:ext uri="{FF2B5EF4-FFF2-40B4-BE49-F238E27FC236}">
                <a16:creationId xmlns:a16="http://schemas.microsoft.com/office/drawing/2014/main" id="{E3E428D2-5BD3-97B2-4780-EF0D7EDBFDA7}"/>
              </a:ext>
            </a:extLst>
          </p:cNvPr>
          <p:cNvSpPr txBox="1">
            <a:spLocks/>
          </p:cNvSpPr>
          <p:nvPr/>
        </p:nvSpPr>
        <p:spPr>
          <a:xfrm>
            <a:off x="585574" y="2745643"/>
            <a:ext cx="329014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Unauthorized Surveillance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" name="Google Shape;1222;p68">
            <a:extLst>
              <a:ext uri="{FF2B5EF4-FFF2-40B4-BE49-F238E27FC236}">
                <a16:creationId xmlns:a16="http://schemas.microsoft.com/office/drawing/2014/main" id="{2455B96E-CD72-9D81-0C4A-9F44BD010A22}"/>
              </a:ext>
            </a:extLst>
          </p:cNvPr>
          <p:cNvSpPr txBox="1">
            <a:spLocks/>
          </p:cNvSpPr>
          <p:nvPr/>
        </p:nvSpPr>
        <p:spPr>
          <a:xfrm>
            <a:off x="3882858" y="27456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Spying and Stalking</a:t>
            </a:r>
          </a:p>
        </p:txBody>
      </p:sp>
      <p:sp>
        <p:nvSpPr>
          <p:cNvPr id="6" name="Google Shape;1221;p68">
            <a:extLst>
              <a:ext uri="{FF2B5EF4-FFF2-40B4-BE49-F238E27FC236}">
                <a16:creationId xmlns:a16="http://schemas.microsoft.com/office/drawing/2014/main" id="{1C552059-5242-D0C2-D840-A2020B2F79CE}"/>
              </a:ext>
            </a:extLst>
          </p:cNvPr>
          <p:cNvSpPr txBox="1">
            <a:spLocks/>
          </p:cNvSpPr>
          <p:nvPr/>
        </p:nvSpPr>
        <p:spPr>
          <a:xfrm>
            <a:off x="578431" y="32730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Invasion of Privacy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" name="Google Shape;1222;p68">
            <a:extLst>
              <a:ext uri="{FF2B5EF4-FFF2-40B4-BE49-F238E27FC236}">
                <a16:creationId xmlns:a16="http://schemas.microsoft.com/office/drawing/2014/main" id="{54BFE784-08FF-A637-FE2B-3A1D92C15755}"/>
              </a:ext>
            </a:extLst>
          </p:cNvPr>
          <p:cNvSpPr txBox="1">
            <a:spLocks/>
          </p:cNvSpPr>
          <p:nvPr/>
        </p:nvSpPr>
        <p:spPr>
          <a:xfrm>
            <a:off x="3875715" y="3273043"/>
            <a:ext cx="4918446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Recording without Permission and Breaching Confidentiality</a:t>
            </a:r>
          </a:p>
        </p:txBody>
      </p:sp>
      <p:sp>
        <p:nvSpPr>
          <p:cNvPr id="8" name="Google Shape;1221;p68">
            <a:extLst>
              <a:ext uri="{FF2B5EF4-FFF2-40B4-BE49-F238E27FC236}">
                <a16:creationId xmlns:a16="http://schemas.microsoft.com/office/drawing/2014/main" id="{0CA48E83-0FFD-74BA-ED65-F6B68B4D5B2A}"/>
              </a:ext>
            </a:extLst>
          </p:cNvPr>
          <p:cNvSpPr txBox="1">
            <a:spLocks/>
          </p:cNvSpPr>
          <p:nvPr/>
        </p:nvSpPr>
        <p:spPr>
          <a:xfrm>
            <a:off x="578431" y="37707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Blackmail and Extortion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" name="Google Shape;1222;p68">
            <a:extLst>
              <a:ext uri="{FF2B5EF4-FFF2-40B4-BE49-F238E27FC236}">
                <a16:creationId xmlns:a16="http://schemas.microsoft.com/office/drawing/2014/main" id="{80B3313A-1440-95BA-BEF8-3C934B133348}"/>
              </a:ext>
            </a:extLst>
          </p:cNvPr>
          <p:cNvSpPr txBox="1">
            <a:spLocks/>
          </p:cNvSpPr>
          <p:nvPr/>
        </p:nvSpPr>
        <p:spPr>
          <a:xfrm>
            <a:off x="3875714" y="3770743"/>
            <a:ext cx="491844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Threatening Exposure and Compromise Information</a:t>
            </a:r>
          </a:p>
        </p:txBody>
      </p:sp>
      <p:sp>
        <p:nvSpPr>
          <p:cNvPr id="10" name="Google Shape;1221;p68">
            <a:extLst>
              <a:ext uri="{FF2B5EF4-FFF2-40B4-BE49-F238E27FC236}">
                <a16:creationId xmlns:a16="http://schemas.microsoft.com/office/drawing/2014/main" id="{29BC690E-53CA-226F-94F7-877AC507D403}"/>
              </a:ext>
            </a:extLst>
          </p:cNvPr>
          <p:cNvSpPr txBox="1">
            <a:spLocks/>
          </p:cNvSpPr>
          <p:nvPr/>
        </p:nvSpPr>
        <p:spPr>
          <a:xfrm>
            <a:off x="578431" y="42684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Malware Distribution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" name="Google Shape;1222;p68">
            <a:extLst>
              <a:ext uri="{FF2B5EF4-FFF2-40B4-BE49-F238E27FC236}">
                <a16:creationId xmlns:a16="http://schemas.microsoft.com/office/drawing/2014/main" id="{CE492B4F-19A4-A7AD-0829-33F8F9E5F0BC}"/>
              </a:ext>
            </a:extLst>
          </p:cNvPr>
          <p:cNvSpPr txBox="1">
            <a:spLocks/>
          </p:cNvSpPr>
          <p:nvPr/>
        </p:nvSpPr>
        <p:spPr>
          <a:xfrm>
            <a:off x="3875714" y="4268443"/>
            <a:ext cx="491844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Remote Control and Payload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9404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>
            <a:spLocks noGrp="1"/>
          </p:cNvSpPr>
          <p:nvPr>
            <p:ph type="subTitle" idx="1"/>
          </p:nvPr>
        </p:nvSpPr>
        <p:spPr>
          <a:xfrm>
            <a:off x="2111696" y="1953081"/>
            <a:ext cx="21732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Antivirus Software</a:t>
            </a:r>
            <a:endParaRPr dirty="0"/>
          </a:p>
        </p:txBody>
      </p:sp>
      <p:sp>
        <p:nvSpPr>
          <p:cNvPr id="623" name="Google Shape;623;p59"/>
          <p:cNvSpPr txBox="1">
            <a:spLocks noGrp="1"/>
          </p:cNvSpPr>
          <p:nvPr>
            <p:ph type="subTitle" idx="3"/>
          </p:nvPr>
        </p:nvSpPr>
        <p:spPr>
          <a:xfrm>
            <a:off x="2161398" y="3327310"/>
            <a:ext cx="2258628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Regularly Inspect Hardware</a:t>
            </a:r>
            <a:endParaRPr dirty="0"/>
          </a:p>
        </p:txBody>
      </p:sp>
      <p:sp>
        <p:nvSpPr>
          <p:cNvPr id="625" name="Google Shape;62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STAY PROTECTED 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5"/>
          </p:nvPr>
        </p:nvSpPr>
        <p:spPr>
          <a:xfrm>
            <a:off x="6257579" y="1953568"/>
            <a:ext cx="21732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Enable 2 Factor Authentication</a:t>
            </a:r>
            <a:endParaRPr dirty="0"/>
          </a:p>
        </p:txBody>
      </p:sp>
      <p:sp>
        <p:nvSpPr>
          <p:cNvPr id="628" name="Google Shape;628;p59"/>
          <p:cNvSpPr txBox="1">
            <a:spLocks noGrp="1"/>
          </p:cNvSpPr>
          <p:nvPr>
            <p:ph type="subTitle" idx="7"/>
          </p:nvPr>
        </p:nvSpPr>
        <p:spPr>
          <a:xfrm>
            <a:off x="6257579" y="3294840"/>
            <a:ext cx="21732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 Software Updated</a:t>
            </a:r>
            <a:endParaRPr dirty="0"/>
          </a:p>
        </p:txBody>
      </p:sp>
      <p:sp>
        <p:nvSpPr>
          <p:cNvPr id="630" name="Google Shape;630;p59"/>
          <p:cNvSpPr/>
          <p:nvPr/>
        </p:nvSpPr>
        <p:spPr>
          <a:xfrm>
            <a:off x="770975" y="15500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9"/>
          <p:cNvSpPr/>
          <p:nvPr/>
        </p:nvSpPr>
        <p:spPr>
          <a:xfrm>
            <a:off x="4867375" y="15500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9"/>
          <p:cNvSpPr/>
          <p:nvPr/>
        </p:nvSpPr>
        <p:spPr>
          <a:xfrm>
            <a:off x="723800" y="29772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9"/>
          <p:cNvSpPr/>
          <p:nvPr/>
        </p:nvSpPr>
        <p:spPr>
          <a:xfrm>
            <a:off x="4820200" y="29772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59"/>
          <p:cNvGrpSpPr/>
          <p:nvPr/>
        </p:nvGrpSpPr>
        <p:grpSpPr>
          <a:xfrm>
            <a:off x="5329542" y="3505387"/>
            <a:ext cx="371518" cy="334001"/>
            <a:chOff x="2635237" y="2431780"/>
            <a:chExt cx="359232" cy="323018"/>
          </a:xfrm>
        </p:grpSpPr>
        <p:sp>
          <p:nvSpPr>
            <p:cNvPr id="635" name="Google Shape;635;p59"/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9"/>
          <p:cNvGrpSpPr/>
          <p:nvPr/>
        </p:nvGrpSpPr>
        <p:grpSpPr>
          <a:xfrm>
            <a:off x="5376733" y="2061709"/>
            <a:ext cx="371487" cy="366826"/>
            <a:chOff x="3513796" y="2882084"/>
            <a:chExt cx="371487" cy="366826"/>
          </a:xfrm>
        </p:grpSpPr>
        <p:sp>
          <p:nvSpPr>
            <p:cNvPr id="651" name="Google Shape;651;p59"/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59"/>
          <p:cNvGrpSpPr/>
          <p:nvPr/>
        </p:nvGrpSpPr>
        <p:grpSpPr>
          <a:xfrm>
            <a:off x="1239276" y="3508464"/>
            <a:ext cx="359232" cy="327836"/>
            <a:chOff x="3531026" y="1977314"/>
            <a:chExt cx="359232" cy="327836"/>
          </a:xfrm>
        </p:grpSpPr>
        <p:sp>
          <p:nvSpPr>
            <p:cNvPr id="701" name="Google Shape;701;p59"/>
            <p:cNvSpPr/>
            <p:nvPr/>
          </p:nvSpPr>
          <p:spPr>
            <a:xfrm>
              <a:off x="3668156" y="1977314"/>
              <a:ext cx="96806" cy="92590"/>
            </a:xfrm>
            <a:custGeom>
              <a:avLst/>
              <a:gdLst/>
              <a:ahLst/>
              <a:cxnLst/>
              <a:rect l="l" t="t" r="r" b="b"/>
              <a:pathLst>
                <a:path w="3697" h="3536" extrusionOk="0">
                  <a:moveTo>
                    <a:pt x="1845" y="862"/>
                  </a:moveTo>
                  <a:cubicBezTo>
                    <a:pt x="2066" y="862"/>
                    <a:pt x="2290" y="944"/>
                    <a:pt x="2472" y="1129"/>
                  </a:cubicBezTo>
                  <a:cubicBezTo>
                    <a:pt x="3044" y="1701"/>
                    <a:pt x="2643" y="2674"/>
                    <a:pt x="1832" y="2674"/>
                  </a:cubicBezTo>
                  <a:cubicBezTo>
                    <a:pt x="1336" y="2674"/>
                    <a:pt x="936" y="2264"/>
                    <a:pt x="936" y="1768"/>
                  </a:cubicBezTo>
                  <a:cubicBezTo>
                    <a:pt x="936" y="1225"/>
                    <a:pt x="1382" y="862"/>
                    <a:pt x="1845" y="862"/>
                  </a:cubicBezTo>
                  <a:close/>
                  <a:moveTo>
                    <a:pt x="1832" y="1"/>
                  </a:moveTo>
                  <a:cubicBezTo>
                    <a:pt x="1732" y="1"/>
                    <a:pt x="1632" y="65"/>
                    <a:pt x="1623" y="194"/>
                  </a:cubicBezTo>
                  <a:lnTo>
                    <a:pt x="1623" y="461"/>
                  </a:lnTo>
                  <a:cubicBezTo>
                    <a:pt x="1422" y="499"/>
                    <a:pt x="1231" y="576"/>
                    <a:pt x="1060" y="700"/>
                  </a:cubicBezTo>
                  <a:lnTo>
                    <a:pt x="869" y="509"/>
                  </a:lnTo>
                  <a:cubicBezTo>
                    <a:pt x="826" y="470"/>
                    <a:pt x="779" y="454"/>
                    <a:pt x="733" y="454"/>
                  </a:cubicBezTo>
                  <a:cubicBezTo>
                    <a:pt x="576" y="454"/>
                    <a:pt x="440" y="649"/>
                    <a:pt x="573" y="805"/>
                  </a:cubicBezTo>
                  <a:lnTo>
                    <a:pt x="764" y="995"/>
                  </a:lnTo>
                  <a:cubicBezTo>
                    <a:pt x="640" y="1158"/>
                    <a:pt x="564" y="1358"/>
                    <a:pt x="526" y="1558"/>
                  </a:cubicBezTo>
                  <a:lnTo>
                    <a:pt x="258" y="1558"/>
                  </a:lnTo>
                  <a:cubicBezTo>
                    <a:pt x="1" y="1577"/>
                    <a:pt x="1" y="1949"/>
                    <a:pt x="258" y="1978"/>
                  </a:cubicBezTo>
                  <a:lnTo>
                    <a:pt x="526" y="1978"/>
                  </a:lnTo>
                  <a:cubicBezTo>
                    <a:pt x="564" y="2178"/>
                    <a:pt x="640" y="2369"/>
                    <a:pt x="764" y="2541"/>
                  </a:cubicBezTo>
                  <a:lnTo>
                    <a:pt x="573" y="2732"/>
                  </a:lnTo>
                  <a:cubicBezTo>
                    <a:pt x="407" y="2876"/>
                    <a:pt x="552" y="3097"/>
                    <a:pt x="715" y="3097"/>
                  </a:cubicBezTo>
                  <a:cubicBezTo>
                    <a:pt x="768" y="3097"/>
                    <a:pt x="822" y="3074"/>
                    <a:pt x="869" y="3018"/>
                  </a:cubicBezTo>
                  <a:lnTo>
                    <a:pt x="1060" y="2837"/>
                  </a:lnTo>
                  <a:cubicBezTo>
                    <a:pt x="1231" y="2951"/>
                    <a:pt x="1422" y="3037"/>
                    <a:pt x="1623" y="3075"/>
                  </a:cubicBezTo>
                  <a:lnTo>
                    <a:pt x="1623" y="3342"/>
                  </a:lnTo>
                  <a:cubicBezTo>
                    <a:pt x="1632" y="3471"/>
                    <a:pt x="1732" y="3535"/>
                    <a:pt x="1832" y="3535"/>
                  </a:cubicBezTo>
                  <a:cubicBezTo>
                    <a:pt x="1933" y="3535"/>
                    <a:pt x="2033" y="3471"/>
                    <a:pt x="2042" y="3342"/>
                  </a:cubicBezTo>
                  <a:lnTo>
                    <a:pt x="2042" y="3066"/>
                  </a:lnTo>
                  <a:cubicBezTo>
                    <a:pt x="2243" y="3037"/>
                    <a:pt x="2443" y="2951"/>
                    <a:pt x="2605" y="2827"/>
                  </a:cubicBezTo>
                  <a:lnTo>
                    <a:pt x="2796" y="3018"/>
                  </a:lnTo>
                  <a:cubicBezTo>
                    <a:pt x="2838" y="3054"/>
                    <a:pt x="2884" y="3069"/>
                    <a:pt x="2929" y="3069"/>
                  </a:cubicBezTo>
                  <a:cubicBezTo>
                    <a:pt x="3084" y="3069"/>
                    <a:pt x="3218" y="2880"/>
                    <a:pt x="3092" y="2732"/>
                  </a:cubicBezTo>
                  <a:lnTo>
                    <a:pt x="2901" y="2541"/>
                  </a:lnTo>
                  <a:cubicBezTo>
                    <a:pt x="3025" y="2369"/>
                    <a:pt x="3101" y="2178"/>
                    <a:pt x="3139" y="1968"/>
                  </a:cubicBezTo>
                  <a:lnTo>
                    <a:pt x="3407" y="1968"/>
                  </a:lnTo>
                  <a:cubicBezTo>
                    <a:pt x="3416" y="1969"/>
                    <a:pt x="3424" y="1970"/>
                    <a:pt x="3433" y="1970"/>
                  </a:cubicBezTo>
                  <a:cubicBezTo>
                    <a:pt x="3696" y="1970"/>
                    <a:pt x="3694" y="1558"/>
                    <a:pt x="3424" y="1558"/>
                  </a:cubicBezTo>
                  <a:cubicBezTo>
                    <a:pt x="3419" y="1558"/>
                    <a:pt x="3413" y="1558"/>
                    <a:pt x="3407" y="1558"/>
                  </a:cubicBezTo>
                  <a:lnTo>
                    <a:pt x="3139" y="1558"/>
                  </a:lnTo>
                  <a:cubicBezTo>
                    <a:pt x="3101" y="1358"/>
                    <a:pt x="3025" y="1158"/>
                    <a:pt x="2901" y="995"/>
                  </a:cubicBezTo>
                  <a:lnTo>
                    <a:pt x="3092" y="805"/>
                  </a:lnTo>
                  <a:cubicBezTo>
                    <a:pt x="3218" y="648"/>
                    <a:pt x="3084" y="458"/>
                    <a:pt x="2928" y="458"/>
                  </a:cubicBezTo>
                  <a:cubicBezTo>
                    <a:pt x="2884" y="458"/>
                    <a:pt x="2838" y="473"/>
                    <a:pt x="2796" y="509"/>
                  </a:cubicBezTo>
                  <a:lnTo>
                    <a:pt x="2605" y="700"/>
                  </a:lnTo>
                  <a:cubicBezTo>
                    <a:pt x="2443" y="576"/>
                    <a:pt x="2243" y="499"/>
                    <a:pt x="2042" y="461"/>
                  </a:cubicBezTo>
                  <a:lnTo>
                    <a:pt x="2042" y="194"/>
                  </a:lnTo>
                  <a:cubicBezTo>
                    <a:pt x="2033" y="65"/>
                    <a:pt x="1933" y="1"/>
                    <a:pt x="183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3692901" y="2005960"/>
              <a:ext cx="40744" cy="35140"/>
            </a:xfrm>
            <a:custGeom>
              <a:avLst/>
              <a:gdLst/>
              <a:ahLst/>
              <a:cxnLst/>
              <a:rect l="l" t="t" r="r" b="b"/>
              <a:pathLst>
                <a:path w="1556" h="1342" extrusionOk="0">
                  <a:moveTo>
                    <a:pt x="887" y="417"/>
                  </a:moveTo>
                  <a:cubicBezTo>
                    <a:pt x="1031" y="417"/>
                    <a:pt x="1145" y="531"/>
                    <a:pt x="1145" y="674"/>
                  </a:cubicBezTo>
                  <a:cubicBezTo>
                    <a:pt x="1145" y="824"/>
                    <a:pt x="1016" y="925"/>
                    <a:pt x="882" y="925"/>
                  </a:cubicBezTo>
                  <a:cubicBezTo>
                    <a:pt x="820" y="925"/>
                    <a:pt x="757" y="904"/>
                    <a:pt x="706" y="855"/>
                  </a:cubicBezTo>
                  <a:cubicBezTo>
                    <a:pt x="554" y="693"/>
                    <a:pt x="668" y="417"/>
                    <a:pt x="887" y="417"/>
                  </a:cubicBezTo>
                  <a:close/>
                  <a:moveTo>
                    <a:pt x="886" y="0"/>
                  </a:moveTo>
                  <a:cubicBezTo>
                    <a:pt x="722" y="0"/>
                    <a:pt x="556" y="61"/>
                    <a:pt x="420" y="197"/>
                  </a:cubicBezTo>
                  <a:cubicBezTo>
                    <a:pt x="0" y="617"/>
                    <a:pt x="296" y="1342"/>
                    <a:pt x="887" y="1342"/>
                  </a:cubicBezTo>
                  <a:cubicBezTo>
                    <a:pt x="1260" y="1342"/>
                    <a:pt x="1555" y="1037"/>
                    <a:pt x="1555" y="674"/>
                  </a:cubicBezTo>
                  <a:cubicBezTo>
                    <a:pt x="1555" y="267"/>
                    <a:pt x="1228" y="0"/>
                    <a:pt x="886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3531026" y="2088286"/>
              <a:ext cx="276068" cy="216864"/>
            </a:xfrm>
            <a:custGeom>
              <a:avLst/>
              <a:gdLst/>
              <a:ahLst/>
              <a:cxnLst/>
              <a:rect l="l" t="t" r="r" b="b"/>
              <a:pathLst>
                <a:path w="10543" h="8282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062"/>
                  </a:lnTo>
                  <a:cubicBezTo>
                    <a:pt x="0" y="8186"/>
                    <a:pt x="96" y="8282"/>
                    <a:pt x="220" y="8282"/>
                  </a:cubicBezTo>
                  <a:lnTo>
                    <a:pt x="10361" y="8282"/>
                  </a:lnTo>
                  <a:cubicBezTo>
                    <a:pt x="10437" y="8282"/>
                    <a:pt x="10504" y="8243"/>
                    <a:pt x="10542" y="8186"/>
                  </a:cubicBezTo>
                  <a:lnTo>
                    <a:pt x="10542" y="1594"/>
                  </a:lnTo>
                  <a:cubicBezTo>
                    <a:pt x="10542" y="1470"/>
                    <a:pt x="10437" y="1375"/>
                    <a:pt x="10313" y="1375"/>
                  </a:cubicBez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3743360" y="2124264"/>
              <a:ext cx="63472" cy="51742"/>
            </a:xfrm>
            <a:custGeom>
              <a:avLst/>
              <a:gdLst/>
              <a:ahLst/>
              <a:cxnLst/>
              <a:rect l="l" t="t" r="r" b="b"/>
              <a:pathLst>
                <a:path w="2424" h="1976" extrusionOk="0">
                  <a:moveTo>
                    <a:pt x="449" y="1"/>
                  </a:moveTo>
                  <a:lnTo>
                    <a:pt x="86" y="363"/>
                  </a:lnTo>
                  <a:cubicBezTo>
                    <a:pt x="0" y="449"/>
                    <a:pt x="0" y="583"/>
                    <a:pt x="86" y="678"/>
                  </a:cubicBezTo>
                  <a:lnTo>
                    <a:pt x="773" y="1365"/>
                  </a:lnTo>
                  <a:cubicBezTo>
                    <a:pt x="816" y="1403"/>
                    <a:pt x="873" y="1422"/>
                    <a:pt x="930" y="1422"/>
                  </a:cubicBezTo>
                  <a:cubicBezTo>
                    <a:pt x="988" y="1422"/>
                    <a:pt x="1045" y="1403"/>
                    <a:pt x="1088" y="1365"/>
                  </a:cubicBezTo>
                  <a:lnTo>
                    <a:pt x="1536" y="917"/>
                  </a:lnTo>
                  <a:cubicBezTo>
                    <a:pt x="1698" y="1002"/>
                    <a:pt x="1861" y="1069"/>
                    <a:pt x="2042" y="1126"/>
                  </a:cubicBezTo>
                  <a:lnTo>
                    <a:pt x="2042" y="1756"/>
                  </a:lnTo>
                  <a:cubicBezTo>
                    <a:pt x="2042" y="1880"/>
                    <a:pt x="2137" y="1975"/>
                    <a:pt x="2261" y="1975"/>
                  </a:cubicBezTo>
                  <a:lnTo>
                    <a:pt x="2423" y="1975"/>
                  </a:lnTo>
                  <a:lnTo>
                    <a:pt x="2423" y="220"/>
                  </a:lnTo>
                  <a:cubicBezTo>
                    <a:pt x="2423" y="106"/>
                    <a:pt x="2328" y="1"/>
                    <a:pt x="2204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3531026" y="2193471"/>
              <a:ext cx="276068" cy="111443"/>
            </a:xfrm>
            <a:custGeom>
              <a:avLst/>
              <a:gdLst/>
              <a:ahLst/>
              <a:cxnLst/>
              <a:rect l="l" t="t" r="r" b="b"/>
              <a:pathLst>
                <a:path w="10543" h="4256" extrusionOk="0">
                  <a:moveTo>
                    <a:pt x="0" y="0"/>
                  </a:moveTo>
                  <a:lnTo>
                    <a:pt x="0" y="4036"/>
                  </a:lnTo>
                  <a:cubicBezTo>
                    <a:pt x="0" y="4160"/>
                    <a:pt x="96" y="4255"/>
                    <a:pt x="220" y="4255"/>
                  </a:cubicBezTo>
                  <a:lnTo>
                    <a:pt x="10361" y="4255"/>
                  </a:lnTo>
                  <a:cubicBezTo>
                    <a:pt x="10437" y="4255"/>
                    <a:pt x="10504" y="4217"/>
                    <a:pt x="10542" y="4160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3531785" y="2179462"/>
              <a:ext cx="298535" cy="125688"/>
            </a:xfrm>
            <a:custGeom>
              <a:avLst/>
              <a:gdLst/>
              <a:ahLst/>
              <a:cxnLst/>
              <a:rect l="l" t="t" r="r" b="b"/>
              <a:pathLst>
                <a:path w="11401" h="4800" extrusionOk="0">
                  <a:moveTo>
                    <a:pt x="1068" y="1"/>
                  </a:moveTo>
                  <a:cubicBezTo>
                    <a:pt x="964" y="1"/>
                    <a:pt x="868" y="77"/>
                    <a:pt x="849" y="182"/>
                  </a:cubicBezTo>
                  <a:lnTo>
                    <a:pt x="782" y="535"/>
                  </a:lnTo>
                  <a:lnTo>
                    <a:pt x="134" y="3951"/>
                  </a:lnTo>
                  <a:lnTo>
                    <a:pt x="0" y="4676"/>
                  </a:lnTo>
                  <a:cubicBezTo>
                    <a:pt x="38" y="4752"/>
                    <a:pt x="114" y="4800"/>
                    <a:pt x="191" y="4800"/>
                  </a:cubicBezTo>
                  <a:lnTo>
                    <a:pt x="10332" y="4800"/>
                  </a:lnTo>
                  <a:cubicBezTo>
                    <a:pt x="10437" y="4790"/>
                    <a:pt x="10523" y="4723"/>
                    <a:pt x="10542" y="4618"/>
                  </a:cubicBezTo>
                  <a:lnTo>
                    <a:pt x="10675" y="3951"/>
                  </a:lnTo>
                  <a:lnTo>
                    <a:pt x="11372" y="259"/>
                  </a:lnTo>
                  <a:cubicBezTo>
                    <a:pt x="11400" y="125"/>
                    <a:pt x="11295" y="1"/>
                    <a:pt x="11162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3531785" y="2282893"/>
              <a:ext cx="279551" cy="22257"/>
            </a:xfrm>
            <a:custGeom>
              <a:avLst/>
              <a:gdLst/>
              <a:ahLst/>
              <a:cxnLst/>
              <a:rect l="l" t="t" r="r" b="b"/>
              <a:pathLst>
                <a:path w="10676" h="850" extrusionOk="0">
                  <a:moveTo>
                    <a:pt x="134" y="1"/>
                  </a:moveTo>
                  <a:lnTo>
                    <a:pt x="29" y="592"/>
                  </a:lnTo>
                  <a:lnTo>
                    <a:pt x="0" y="726"/>
                  </a:lnTo>
                  <a:cubicBezTo>
                    <a:pt x="38" y="802"/>
                    <a:pt x="114" y="850"/>
                    <a:pt x="191" y="850"/>
                  </a:cubicBezTo>
                  <a:lnTo>
                    <a:pt x="10332" y="850"/>
                  </a:lnTo>
                  <a:cubicBezTo>
                    <a:pt x="10437" y="840"/>
                    <a:pt x="10523" y="773"/>
                    <a:pt x="10542" y="668"/>
                  </a:cubicBezTo>
                  <a:lnTo>
                    <a:pt x="10675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3740846" y="2015596"/>
              <a:ext cx="149412" cy="149176"/>
            </a:xfrm>
            <a:custGeom>
              <a:avLst/>
              <a:gdLst/>
              <a:ahLst/>
              <a:cxnLst/>
              <a:rect l="l" t="t" r="r" b="b"/>
              <a:pathLst>
                <a:path w="5706" h="5697" extrusionOk="0">
                  <a:moveTo>
                    <a:pt x="2843" y="1622"/>
                  </a:moveTo>
                  <a:cubicBezTo>
                    <a:pt x="3468" y="1622"/>
                    <a:pt x="4065" y="2109"/>
                    <a:pt x="4065" y="2844"/>
                  </a:cubicBezTo>
                  <a:cubicBezTo>
                    <a:pt x="4065" y="3511"/>
                    <a:pt x="3521" y="4055"/>
                    <a:pt x="2853" y="4055"/>
                  </a:cubicBezTo>
                  <a:cubicBezTo>
                    <a:pt x="1766" y="4055"/>
                    <a:pt x="1222" y="2748"/>
                    <a:pt x="1985" y="1985"/>
                  </a:cubicBezTo>
                  <a:cubicBezTo>
                    <a:pt x="2236" y="1734"/>
                    <a:pt x="2543" y="1622"/>
                    <a:pt x="2843" y="1622"/>
                  </a:cubicBezTo>
                  <a:close/>
                  <a:moveTo>
                    <a:pt x="2787" y="1"/>
                  </a:moveTo>
                  <a:cubicBezTo>
                    <a:pt x="2663" y="1"/>
                    <a:pt x="2567" y="96"/>
                    <a:pt x="2567" y="220"/>
                  </a:cubicBezTo>
                  <a:lnTo>
                    <a:pt x="2567" y="764"/>
                  </a:lnTo>
                  <a:cubicBezTo>
                    <a:pt x="2205" y="812"/>
                    <a:pt x="1861" y="955"/>
                    <a:pt x="1565" y="1184"/>
                  </a:cubicBezTo>
                  <a:lnTo>
                    <a:pt x="1174" y="793"/>
                  </a:lnTo>
                  <a:cubicBezTo>
                    <a:pt x="1131" y="750"/>
                    <a:pt x="1077" y="728"/>
                    <a:pt x="1022" y="728"/>
                  </a:cubicBezTo>
                  <a:cubicBezTo>
                    <a:pt x="967" y="728"/>
                    <a:pt x="912" y="750"/>
                    <a:pt x="869" y="793"/>
                  </a:cubicBezTo>
                  <a:lnTo>
                    <a:pt x="783" y="878"/>
                  </a:lnTo>
                  <a:cubicBezTo>
                    <a:pt x="697" y="964"/>
                    <a:pt x="697" y="1098"/>
                    <a:pt x="783" y="1184"/>
                  </a:cubicBezTo>
                  <a:lnTo>
                    <a:pt x="1174" y="1575"/>
                  </a:lnTo>
                  <a:cubicBezTo>
                    <a:pt x="945" y="1871"/>
                    <a:pt x="802" y="2214"/>
                    <a:pt x="755" y="2577"/>
                  </a:cubicBezTo>
                  <a:lnTo>
                    <a:pt x="230" y="2577"/>
                  </a:lnTo>
                  <a:cubicBezTo>
                    <a:pt x="106" y="2577"/>
                    <a:pt x="1" y="2672"/>
                    <a:pt x="1" y="2796"/>
                  </a:cubicBezTo>
                  <a:lnTo>
                    <a:pt x="1" y="2920"/>
                  </a:lnTo>
                  <a:cubicBezTo>
                    <a:pt x="10" y="3035"/>
                    <a:pt x="106" y="3120"/>
                    <a:pt x="230" y="3120"/>
                  </a:cubicBezTo>
                  <a:lnTo>
                    <a:pt x="774" y="3120"/>
                  </a:lnTo>
                  <a:cubicBezTo>
                    <a:pt x="821" y="3483"/>
                    <a:pt x="964" y="3826"/>
                    <a:pt x="1193" y="4122"/>
                  </a:cubicBezTo>
                  <a:lnTo>
                    <a:pt x="802" y="4513"/>
                  </a:lnTo>
                  <a:cubicBezTo>
                    <a:pt x="716" y="4599"/>
                    <a:pt x="716" y="4733"/>
                    <a:pt x="802" y="4818"/>
                  </a:cubicBezTo>
                  <a:lnTo>
                    <a:pt x="888" y="4904"/>
                  </a:lnTo>
                  <a:cubicBezTo>
                    <a:pt x="931" y="4947"/>
                    <a:pt x="986" y="4969"/>
                    <a:pt x="1041" y="4969"/>
                  </a:cubicBezTo>
                  <a:cubicBezTo>
                    <a:pt x="1096" y="4969"/>
                    <a:pt x="1151" y="4947"/>
                    <a:pt x="1193" y="4904"/>
                  </a:cubicBezTo>
                  <a:lnTo>
                    <a:pt x="1585" y="4513"/>
                  </a:lnTo>
                  <a:cubicBezTo>
                    <a:pt x="1880" y="4742"/>
                    <a:pt x="2224" y="4885"/>
                    <a:pt x="2586" y="4933"/>
                  </a:cubicBezTo>
                  <a:lnTo>
                    <a:pt x="2586" y="5477"/>
                  </a:lnTo>
                  <a:cubicBezTo>
                    <a:pt x="2586" y="5601"/>
                    <a:pt x="2682" y="5696"/>
                    <a:pt x="2806" y="5696"/>
                  </a:cubicBezTo>
                  <a:lnTo>
                    <a:pt x="2930" y="5696"/>
                  </a:lnTo>
                  <a:cubicBezTo>
                    <a:pt x="3044" y="5696"/>
                    <a:pt x="3149" y="5601"/>
                    <a:pt x="3149" y="5477"/>
                  </a:cubicBezTo>
                  <a:lnTo>
                    <a:pt x="3149" y="4933"/>
                  </a:lnTo>
                  <a:cubicBezTo>
                    <a:pt x="3512" y="4885"/>
                    <a:pt x="3855" y="4742"/>
                    <a:pt x="4151" y="4513"/>
                  </a:cubicBezTo>
                  <a:lnTo>
                    <a:pt x="4532" y="4904"/>
                  </a:lnTo>
                  <a:cubicBezTo>
                    <a:pt x="4575" y="4947"/>
                    <a:pt x="4633" y="4969"/>
                    <a:pt x="4690" y="4969"/>
                  </a:cubicBezTo>
                  <a:cubicBezTo>
                    <a:pt x="4747" y="4969"/>
                    <a:pt x="4804" y="4947"/>
                    <a:pt x="4847" y="4904"/>
                  </a:cubicBezTo>
                  <a:lnTo>
                    <a:pt x="4933" y="4818"/>
                  </a:lnTo>
                  <a:cubicBezTo>
                    <a:pt x="5019" y="4733"/>
                    <a:pt x="5019" y="4599"/>
                    <a:pt x="4933" y="4513"/>
                  </a:cubicBezTo>
                  <a:lnTo>
                    <a:pt x="4523" y="4113"/>
                  </a:lnTo>
                  <a:cubicBezTo>
                    <a:pt x="4742" y="3826"/>
                    <a:pt x="4885" y="3483"/>
                    <a:pt x="4933" y="3111"/>
                  </a:cubicBezTo>
                  <a:lnTo>
                    <a:pt x="5486" y="3111"/>
                  </a:lnTo>
                  <a:cubicBezTo>
                    <a:pt x="5601" y="3111"/>
                    <a:pt x="5696" y="3015"/>
                    <a:pt x="5706" y="2901"/>
                  </a:cubicBezTo>
                  <a:lnTo>
                    <a:pt x="5706" y="2777"/>
                  </a:lnTo>
                  <a:cubicBezTo>
                    <a:pt x="5706" y="2662"/>
                    <a:pt x="5601" y="2558"/>
                    <a:pt x="5477" y="2558"/>
                  </a:cubicBezTo>
                  <a:lnTo>
                    <a:pt x="4933" y="2558"/>
                  </a:lnTo>
                  <a:cubicBezTo>
                    <a:pt x="4885" y="2195"/>
                    <a:pt x="4742" y="1852"/>
                    <a:pt x="4513" y="1556"/>
                  </a:cubicBezTo>
                  <a:lnTo>
                    <a:pt x="4904" y="1174"/>
                  </a:lnTo>
                  <a:cubicBezTo>
                    <a:pt x="4990" y="1079"/>
                    <a:pt x="4990" y="945"/>
                    <a:pt x="4904" y="859"/>
                  </a:cubicBezTo>
                  <a:lnTo>
                    <a:pt x="4819" y="774"/>
                  </a:lnTo>
                  <a:cubicBezTo>
                    <a:pt x="4776" y="731"/>
                    <a:pt x="4721" y="709"/>
                    <a:pt x="4666" y="709"/>
                  </a:cubicBezTo>
                  <a:cubicBezTo>
                    <a:pt x="4611" y="709"/>
                    <a:pt x="4556" y="731"/>
                    <a:pt x="4513" y="774"/>
                  </a:cubicBezTo>
                  <a:lnTo>
                    <a:pt x="4122" y="1165"/>
                  </a:lnTo>
                  <a:cubicBezTo>
                    <a:pt x="3826" y="936"/>
                    <a:pt x="3483" y="793"/>
                    <a:pt x="3121" y="745"/>
                  </a:cubicBezTo>
                  <a:lnTo>
                    <a:pt x="3121" y="201"/>
                  </a:lnTo>
                  <a:cubicBezTo>
                    <a:pt x="3111" y="87"/>
                    <a:pt x="3016" y="1"/>
                    <a:pt x="2911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3789576" y="2070532"/>
              <a:ext cx="45221" cy="38780"/>
            </a:xfrm>
            <a:custGeom>
              <a:avLst/>
              <a:gdLst/>
              <a:ahLst/>
              <a:cxnLst/>
              <a:rect l="l" t="t" r="r" b="b"/>
              <a:pathLst>
                <a:path w="1727" h="1481" extrusionOk="0">
                  <a:moveTo>
                    <a:pt x="989" y="0"/>
                  </a:moveTo>
                  <a:cubicBezTo>
                    <a:pt x="807" y="0"/>
                    <a:pt x="620" y="69"/>
                    <a:pt x="468" y="221"/>
                  </a:cubicBezTo>
                  <a:cubicBezTo>
                    <a:pt x="0" y="679"/>
                    <a:pt x="334" y="1480"/>
                    <a:pt x="992" y="1480"/>
                  </a:cubicBezTo>
                  <a:cubicBezTo>
                    <a:pt x="1393" y="1480"/>
                    <a:pt x="1727" y="1146"/>
                    <a:pt x="1727" y="736"/>
                  </a:cubicBezTo>
                  <a:cubicBezTo>
                    <a:pt x="1727" y="292"/>
                    <a:pt x="1367" y="0"/>
                    <a:pt x="989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3531026" y="2088286"/>
              <a:ext cx="111679" cy="36004"/>
            </a:xfrm>
            <a:custGeom>
              <a:avLst/>
              <a:gdLst/>
              <a:ahLst/>
              <a:cxnLst/>
              <a:rect l="l" t="t" r="r" b="b"/>
              <a:pathLst>
                <a:path w="4265" h="137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375"/>
                  </a:ln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9"/>
          <p:cNvGrpSpPr/>
          <p:nvPr/>
        </p:nvGrpSpPr>
        <p:grpSpPr>
          <a:xfrm>
            <a:off x="1286471" y="2066696"/>
            <a:ext cx="359223" cy="356872"/>
            <a:chOff x="3214452" y="3340533"/>
            <a:chExt cx="392465" cy="389896"/>
          </a:xfrm>
        </p:grpSpPr>
        <p:sp>
          <p:nvSpPr>
            <p:cNvPr id="712" name="Google Shape;712;p59"/>
            <p:cNvSpPr/>
            <p:nvPr/>
          </p:nvSpPr>
          <p:spPr>
            <a:xfrm>
              <a:off x="3214452" y="3340533"/>
              <a:ext cx="289912" cy="97651"/>
            </a:xfrm>
            <a:custGeom>
              <a:avLst/>
              <a:gdLst/>
              <a:ahLst/>
              <a:cxnLst/>
              <a:rect l="l" t="t" r="r" b="b"/>
              <a:pathLst>
                <a:path w="11059" h="3725" extrusionOk="0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3214452" y="3571749"/>
              <a:ext cx="302783" cy="98411"/>
            </a:xfrm>
            <a:custGeom>
              <a:avLst/>
              <a:gdLst/>
              <a:ahLst/>
              <a:cxnLst/>
              <a:rect l="l" t="t" r="r" b="b"/>
              <a:pathLst>
                <a:path w="11550" h="3754" extrusionOk="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3214452" y="3456246"/>
              <a:ext cx="289912" cy="97756"/>
            </a:xfrm>
            <a:custGeom>
              <a:avLst/>
              <a:gdLst/>
              <a:ahLst/>
              <a:cxnLst/>
              <a:rect l="l" t="t" r="r" b="b"/>
              <a:pathLst>
                <a:path w="11059" h="3729" extrusionOk="0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3307410" y="337191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3307410" y="3400303"/>
              <a:ext cx="157605" cy="12557"/>
            </a:xfrm>
            <a:custGeom>
              <a:avLst/>
              <a:gdLst/>
              <a:ahLst/>
              <a:cxnLst/>
              <a:rect l="l" t="t" r="r" b="b"/>
              <a:pathLst>
                <a:path w="6012" h="479" extrusionOk="0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3307410" y="3487704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3307410" y="3516068"/>
              <a:ext cx="155691" cy="12609"/>
            </a:xfrm>
            <a:custGeom>
              <a:avLst/>
              <a:gdLst/>
              <a:ahLst/>
              <a:cxnLst/>
              <a:rect l="l" t="t" r="r" b="b"/>
              <a:pathLst>
                <a:path w="5939" h="481" extrusionOk="0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3307410" y="360352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3307410" y="3631519"/>
              <a:ext cx="156215" cy="12950"/>
            </a:xfrm>
            <a:custGeom>
              <a:avLst/>
              <a:gdLst/>
              <a:ahLst/>
              <a:cxnLst/>
              <a:rect l="l" t="t" r="r" b="b"/>
              <a:pathLst>
                <a:path w="5959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3235660" y="3365070"/>
              <a:ext cx="57175" cy="54973"/>
            </a:xfrm>
            <a:custGeom>
              <a:avLst/>
              <a:gdLst/>
              <a:ahLst/>
              <a:cxnLst/>
              <a:rect l="l" t="t" r="r" b="b"/>
              <a:pathLst>
                <a:path w="2181" h="2097" extrusionOk="0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3248426" y="3364755"/>
              <a:ext cx="55104" cy="40528"/>
            </a:xfrm>
            <a:custGeom>
              <a:avLst/>
              <a:gdLst/>
              <a:ahLst/>
              <a:cxnLst/>
              <a:rect l="l" t="t" r="r" b="b"/>
              <a:pathLst>
                <a:path w="2102" h="1546" extrusionOk="0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235660" y="3480547"/>
              <a:ext cx="56782" cy="55287"/>
            </a:xfrm>
            <a:custGeom>
              <a:avLst/>
              <a:gdLst/>
              <a:ahLst/>
              <a:cxnLst/>
              <a:rect l="l" t="t" r="r" b="b"/>
              <a:pathLst>
                <a:path w="2166" h="2109" extrusionOk="0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248400" y="3480573"/>
              <a:ext cx="55130" cy="40502"/>
            </a:xfrm>
            <a:custGeom>
              <a:avLst/>
              <a:gdLst/>
              <a:ahLst/>
              <a:cxnLst/>
              <a:rect l="l" t="t" r="r" b="b"/>
              <a:pathLst>
                <a:path w="2103" h="1545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235660" y="3596312"/>
              <a:ext cx="56782" cy="55314"/>
            </a:xfrm>
            <a:custGeom>
              <a:avLst/>
              <a:gdLst/>
              <a:ahLst/>
              <a:cxnLst/>
              <a:rect l="l" t="t" r="r" b="b"/>
              <a:pathLst>
                <a:path w="2166" h="2110" extrusionOk="0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248400" y="3596365"/>
              <a:ext cx="55130" cy="40214"/>
            </a:xfrm>
            <a:custGeom>
              <a:avLst/>
              <a:gdLst/>
              <a:ahLst/>
              <a:cxnLst/>
              <a:rect l="l" t="t" r="r" b="b"/>
              <a:pathLst>
                <a:path w="2103" h="1534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438878" y="3642136"/>
              <a:ext cx="168038" cy="88292"/>
            </a:xfrm>
            <a:custGeom>
              <a:avLst/>
              <a:gdLst/>
              <a:ahLst/>
              <a:cxnLst/>
              <a:rect l="l" t="t" r="r" b="b"/>
              <a:pathLst>
                <a:path w="6410" h="3368" extrusionOk="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436965" y="3642529"/>
              <a:ext cx="68526" cy="87899"/>
            </a:xfrm>
            <a:custGeom>
              <a:avLst/>
              <a:gdLst/>
              <a:ahLst/>
              <a:cxnLst/>
              <a:rect l="l" t="t" r="r" b="b"/>
              <a:pathLst>
                <a:path w="2614" h="3353" extrusionOk="0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468003" y="3503249"/>
              <a:ext cx="106354" cy="74975"/>
            </a:xfrm>
            <a:custGeom>
              <a:avLst/>
              <a:gdLst/>
              <a:ahLst/>
              <a:cxnLst/>
              <a:rect l="l" t="t" r="r" b="b"/>
              <a:pathLst>
                <a:path w="4057" h="2860" extrusionOk="0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468003" y="3502882"/>
              <a:ext cx="57542" cy="74949"/>
            </a:xfrm>
            <a:custGeom>
              <a:avLst/>
              <a:gdLst/>
              <a:ahLst/>
              <a:cxnLst/>
              <a:rect l="l" t="t" r="r" b="b"/>
              <a:pathLst>
                <a:path w="2195" h="2859" extrusionOk="0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559598" y="3570386"/>
              <a:ext cx="23489" cy="31143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459300" y="3570596"/>
              <a:ext cx="23489" cy="31065"/>
            </a:xfrm>
            <a:custGeom>
              <a:avLst/>
              <a:gdLst/>
              <a:ahLst/>
              <a:cxnLst/>
              <a:rect l="l" t="t" r="r" b="b"/>
              <a:pathLst>
                <a:path w="896" h="1185" extrusionOk="0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501689" y="3624887"/>
              <a:ext cx="39008" cy="44146"/>
            </a:xfrm>
            <a:custGeom>
              <a:avLst/>
              <a:gdLst/>
              <a:ahLst/>
              <a:cxnLst/>
              <a:rect l="l" t="t" r="r" b="b"/>
              <a:pathLst>
                <a:path w="1488" h="1684" extrusionOk="0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501689" y="3625385"/>
              <a:ext cx="24249" cy="44015"/>
            </a:xfrm>
            <a:custGeom>
              <a:avLst/>
              <a:gdLst/>
              <a:ahLst/>
              <a:cxnLst/>
              <a:rect l="l" t="t" r="r" b="b"/>
              <a:pathLst>
                <a:path w="925" h="1679" extrusionOk="0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479354" y="3547133"/>
              <a:ext cx="83652" cy="89367"/>
            </a:xfrm>
            <a:custGeom>
              <a:avLst/>
              <a:gdLst/>
              <a:ahLst/>
              <a:cxnLst/>
              <a:rect l="l" t="t" r="r" b="b"/>
              <a:pathLst>
                <a:path w="319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479354" y="3547133"/>
              <a:ext cx="60583" cy="89367"/>
            </a:xfrm>
            <a:custGeom>
              <a:avLst/>
              <a:gdLst/>
              <a:ahLst/>
              <a:cxnLst/>
              <a:rect l="l" t="t" r="r" b="b"/>
              <a:pathLst>
                <a:path w="231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7" name="Google Shape;7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82558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-1373192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221" name="Google Shape;1221;p68"/>
          <p:cNvSpPr txBox="1">
            <a:spLocks noGrp="1"/>
          </p:cNvSpPr>
          <p:nvPr>
            <p:ph type="subTitle" idx="4294967295"/>
          </p:nvPr>
        </p:nvSpPr>
        <p:spPr>
          <a:xfrm>
            <a:off x="578431" y="1676225"/>
            <a:ext cx="3918524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Enhanced Security Measure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22" name="Google Shape;1222;p68"/>
          <p:cNvSpPr txBox="1">
            <a:spLocks noGrp="1"/>
          </p:cNvSpPr>
          <p:nvPr>
            <p:ph type="subTitle" idx="4294967295"/>
          </p:nvPr>
        </p:nvSpPr>
        <p:spPr>
          <a:xfrm>
            <a:off x="4647046" y="1676225"/>
            <a:ext cx="4100724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Advanced Encryption and Anomaly Detection</a:t>
            </a:r>
            <a:endParaRPr sz="1600" dirty="0"/>
          </a:p>
        </p:txBody>
      </p:sp>
      <p:sp>
        <p:nvSpPr>
          <p:cNvPr id="2" name="Google Shape;1221;p68">
            <a:extLst>
              <a:ext uri="{FF2B5EF4-FFF2-40B4-BE49-F238E27FC236}">
                <a16:creationId xmlns:a16="http://schemas.microsoft.com/office/drawing/2014/main" id="{048F93F9-3F78-0836-16EA-50D914485A33}"/>
              </a:ext>
            </a:extLst>
          </p:cNvPr>
          <p:cNvSpPr txBox="1">
            <a:spLocks/>
          </p:cNvSpPr>
          <p:nvPr/>
        </p:nvSpPr>
        <p:spPr>
          <a:xfrm>
            <a:off x="578430" y="2203825"/>
            <a:ext cx="399356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Expanded Monitoring Features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" name="Google Shape;1222;p68">
            <a:extLst>
              <a:ext uri="{FF2B5EF4-FFF2-40B4-BE49-F238E27FC236}">
                <a16:creationId xmlns:a16="http://schemas.microsoft.com/office/drawing/2014/main" id="{2739A9F3-4C0A-52E9-2BF9-03359231FDC7}"/>
              </a:ext>
            </a:extLst>
          </p:cNvPr>
          <p:cNvSpPr txBox="1">
            <a:spLocks/>
          </p:cNvSpPr>
          <p:nvPr/>
        </p:nvSpPr>
        <p:spPr>
          <a:xfrm>
            <a:off x="4647045" y="2203825"/>
            <a:ext cx="4482679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Multi Device Support and Real Time Analytics</a:t>
            </a:r>
          </a:p>
        </p:txBody>
      </p:sp>
      <p:sp>
        <p:nvSpPr>
          <p:cNvPr id="4" name="Google Shape;1221;p68">
            <a:extLst>
              <a:ext uri="{FF2B5EF4-FFF2-40B4-BE49-F238E27FC236}">
                <a16:creationId xmlns:a16="http://schemas.microsoft.com/office/drawing/2014/main" id="{E3E428D2-5BD3-97B2-4780-EF0D7EDBFDA7}"/>
              </a:ext>
            </a:extLst>
          </p:cNvPr>
          <p:cNvSpPr txBox="1">
            <a:spLocks/>
          </p:cNvSpPr>
          <p:nvPr/>
        </p:nvSpPr>
        <p:spPr>
          <a:xfrm>
            <a:off x="585574" y="2745643"/>
            <a:ext cx="329014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Improved User Interface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" name="Google Shape;1222;p68">
            <a:extLst>
              <a:ext uri="{FF2B5EF4-FFF2-40B4-BE49-F238E27FC236}">
                <a16:creationId xmlns:a16="http://schemas.microsoft.com/office/drawing/2014/main" id="{2455B96E-CD72-9D81-0C4A-9F44BD010A22}"/>
              </a:ext>
            </a:extLst>
          </p:cNvPr>
          <p:cNvSpPr txBox="1">
            <a:spLocks/>
          </p:cNvSpPr>
          <p:nvPr/>
        </p:nvSpPr>
        <p:spPr>
          <a:xfrm>
            <a:off x="4654189" y="27456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Dashboard and Reports</a:t>
            </a:r>
          </a:p>
        </p:txBody>
      </p:sp>
      <p:sp>
        <p:nvSpPr>
          <p:cNvPr id="6" name="Google Shape;1221;p68">
            <a:extLst>
              <a:ext uri="{FF2B5EF4-FFF2-40B4-BE49-F238E27FC236}">
                <a16:creationId xmlns:a16="http://schemas.microsoft.com/office/drawing/2014/main" id="{1C552059-5242-D0C2-D840-A2020B2F79CE}"/>
              </a:ext>
            </a:extLst>
          </p:cNvPr>
          <p:cNvSpPr txBox="1">
            <a:spLocks/>
          </p:cNvSpPr>
          <p:nvPr/>
        </p:nvSpPr>
        <p:spPr>
          <a:xfrm>
            <a:off x="578431" y="32730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Resource Usage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" name="Google Shape;1222;p68">
            <a:extLst>
              <a:ext uri="{FF2B5EF4-FFF2-40B4-BE49-F238E27FC236}">
                <a16:creationId xmlns:a16="http://schemas.microsoft.com/office/drawing/2014/main" id="{54BFE784-08FF-A637-FE2B-3A1D92C15755}"/>
              </a:ext>
            </a:extLst>
          </p:cNvPr>
          <p:cNvSpPr txBox="1">
            <a:spLocks/>
          </p:cNvSpPr>
          <p:nvPr/>
        </p:nvSpPr>
        <p:spPr>
          <a:xfrm>
            <a:off x="4647046" y="3273043"/>
            <a:ext cx="4918446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Optimize usage during runtime</a:t>
            </a:r>
          </a:p>
        </p:txBody>
      </p:sp>
      <p:sp>
        <p:nvSpPr>
          <p:cNvPr id="12" name="Google Shape;1221;p68">
            <a:extLst>
              <a:ext uri="{FF2B5EF4-FFF2-40B4-BE49-F238E27FC236}">
                <a16:creationId xmlns:a16="http://schemas.microsoft.com/office/drawing/2014/main" id="{7720D282-5AB2-4AFD-AA01-F57DBE9E2388}"/>
              </a:ext>
            </a:extLst>
          </p:cNvPr>
          <p:cNvSpPr txBox="1">
            <a:spLocks/>
          </p:cNvSpPr>
          <p:nvPr/>
        </p:nvSpPr>
        <p:spPr>
          <a:xfrm>
            <a:off x="585574" y="3785161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Advanced Reporting and Analytics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" name="Google Shape;1222;p68">
            <a:extLst>
              <a:ext uri="{FF2B5EF4-FFF2-40B4-BE49-F238E27FC236}">
                <a16:creationId xmlns:a16="http://schemas.microsoft.com/office/drawing/2014/main" id="{E5E0D156-188C-2BFE-EB8E-533372896FAF}"/>
              </a:ext>
            </a:extLst>
          </p:cNvPr>
          <p:cNvSpPr txBox="1">
            <a:spLocks/>
          </p:cNvSpPr>
          <p:nvPr/>
        </p:nvSpPr>
        <p:spPr>
          <a:xfrm>
            <a:off x="4654189" y="3785161"/>
            <a:ext cx="4918446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Behavioral Analysis and Automated Summaries</a:t>
            </a:r>
          </a:p>
        </p:txBody>
      </p:sp>
    </p:spTree>
    <p:extLst>
      <p:ext uri="{BB962C8B-B14F-4D97-AF65-F5344CB8AC3E}">
        <p14:creationId xmlns:p14="http://schemas.microsoft.com/office/powerpoint/2010/main" val="337056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50" y="2217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686207" y="1251745"/>
            <a:ext cx="5877809" cy="406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accent1"/>
                </a:solidFill>
              </a:rPr>
              <a:t>https://github.com/D4Vinci/PyLoggy/tree/master?tab=readme-ov-file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34" name="Google Shape;411;p47">
            <a:extLst>
              <a:ext uri="{FF2B5EF4-FFF2-40B4-BE49-F238E27FC236}">
                <a16:creationId xmlns:a16="http://schemas.microsoft.com/office/drawing/2014/main" id="{E4CCAA65-EC1E-54F2-CD94-8E4E78695186}"/>
              </a:ext>
            </a:extLst>
          </p:cNvPr>
          <p:cNvSpPr txBox="1">
            <a:spLocks/>
          </p:cNvSpPr>
          <p:nvPr/>
        </p:nvSpPr>
        <p:spPr>
          <a:xfrm flipH="1">
            <a:off x="1686208" y="1657950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https://github.com/Zytdaiwson/python-keylogger</a:t>
            </a:r>
          </a:p>
        </p:txBody>
      </p:sp>
      <p:sp>
        <p:nvSpPr>
          <p:cNvPr id="35" name="Google Shape;411;p47">
            <a:extLst>
              <a:ext uri="{FF2B5EF4-FFF2-40B4-BE49-F238E27FC236}">
                <a16:creationId xmlns:a16="http://schemas.microsoft.com/office/drawing/2014/main" id="{E0F250EF-1E2D-0468-B6EE-B69523318C3D}"/>
              </a:ext>
            </a:extLst>
          </p:cNvPr>
          <p:cNvSpPr txBox="1">
            <a:spLocks/>
          </p:cNvSpPr>
          <p:nvPr/>
        </p:nvSpPr>
        <p:spPr>
          <a:xfrm flipH="1">
            <a:off x="1686208" y="2049086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https://github.com/ajayrandhawa/Keylogger</a:t>
            </a:r>
          </a:p>
        </p:txBody>
      </p:sp>
      <p:sp>
        <p:nvSpPr>
          <p:cNvPr id="36" name="Google Shape;411;p47">
            <a:extLst>
              <a:ext uri="{FF2B5EF4-FFF2-40B4-BE49-F238E27FC236}">
                <a16:creationId xmlns:a16="http://schemas.microsoft.com/office/drawing/2014/main" id="{BAB8550D-2E81-0ED7-3FFE-CC11A853F33B}"/>
              </a:ext>
            </a:extLst>
          </p:cNvPr>
          <p:cNvSpPr txBox="1">
            <a:spLocks/>
          </p:cNvSpPr>
          <p:nvPr/>
        </p:nvSpPr>
        <p:spPr>
          <a:xfrm flipH="1">
            <a:off x="1686207" y="3098920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https://www.fortinet.com/resources/cyberglossary/what-is-keyloggers#:~:text=A%20keylogger%20or%20keystroke%20logger,%2Dcontrol%20(C%26C)%20server.</a:t>
            </a:r>
          </a:p>
        </p:txBody>
      </p:sp>
      <p:sp>
        <p:nvSpPr>
          <p:cNvPr id="39" name="Google Shape;411;p47">
            <a:extLst>
              <a:ext uri="{FF2B5EF4-FFF2-40B4-BE49-F238E27FC236}">
                <a16:creationId xmlns:a16="http://schemas.microsoft.com/office/drawing/2014/main" id="{3502803E-6012-0BE3-3FBA-A5A4D7E8A369}"/>
              </a:ext>
            </a:extLst>
          </p:cNvPr>
          <p:cNvSpPr txBox="1">
            <a:spLocks/>
          </p:cNvSpPr>
          <p:nvPr/>
        </p:nvSpPr>
        <p:spPr>
          <a:xfrm flipH="1">
            <a:off x="1686207" y="3505125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https://www.malwarebytes.com/keylogger</a:t>
            </a:r>
          </a:p>
        </p:txBody>
      </p:sp>
      <p:sp>
        <p:nvSpPr>
          <p:cNvPr id="40" name="Google Shape;411;p47">
            <a:extLst>
              <a:ext uri="{FF2B5EF4-FFF2-40B4-BE49-F238E27FC236}">
                <a16:creationId xmlns:a16="http://schemas.microsoft.com/office/drawing/2014/main" id="{2B17265E-FBAB-7F21-598F-38E117FD93D0}"/>
              </a:ext>
            </a:extLst>
          </p:cNvPr>
          <p:cNvSpPr txBox="1">
            <a:spLocks/>
          </p:cNvSpPr>
          <p:nvPr/>
        </p:nvSpPr>
        <p:spPr>
          <a:xfrm flipH="1">
            <a:off x="1686207" y="4133685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https://www.crowdstrike.com/cybersecurity-101/attack-types/keylogger/</a:t>
            </a:r>
          </a:p>
        </p:txBody>
      </p:sp>
    </p:spTree>
    <p:extLst>
      <p:ext uri="{BB962C8B-B14F-4D97-AF65-F5344CB8AC3E}">
        <p14:creationId xmlns:p14="http://schemas.microsoft.com/office/powerpoint/2010/main" val="225038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96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1733125" y="2024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/>
              <a:t>QUESTIONS?</a:t>
            </a:r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40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8"/>
          <p:cNvSpPr txBox="1">
            <a:spLocks noGrp="1"/>
          </p:cNvSpPr>
          <p:nvPr>
            <p:ph type="title"/>
          </p:nvPr>
        </p:nvSpPr>
        <p:spPr>
          <a:xfrm>
            <a:off x="3666175" y="11957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YOU!!</a:t>
            </a:r>
            <a:endParaRPr dirty="0"/>
          </a:p>
        </p:txBody>
      </p:sp>
      <p:sp>
        <p:nvSpPr>
          <p:cNvPr id="1395" name="Google Shape;1395;p78"/>
          <p:cNvSpPr txBox="1">
            <a:spLocks noGrp="1"/>
          </p:cNvSpPr>
          <p:nvPr>
            <p:ph type="subTitle" idx="1"/>
          </p:nvPr>
        </p:nvSpPr>
        <p:spPr>
          <a:xfrm>
            <a:off x="3948950" y="3214350"/>
            <a:ext cx="35607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Email Us: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hlinkClick r:id="rId3"/>
              </a:rPr>
              <a:t>pulakka@uwindsor.ca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hlinkClick r:id="rId4"/>
              </a:rPr>
              <a:t>anthuku@uwindsor.ca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3224916" y="993728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3224916" y="1906878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Number: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Thu1130PG12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110126196 – Vismitha Pulakkayaiah Yohanan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110126149 – Balu A</a:t>
            </a:r>
            <a:r>
              <a:rPr lang="en-CA" dirty="0"/>
              <a:t>n</a:t>
            </a:r>
            <a:r>
              <a:rPr lang="en" dirty="0"/>
              <a:t>ush Anthu Kumar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50" y="2217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679987" y="903402"/>
            <a:ext cx="5449232" cy="406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accent1"/>
                </a:solidFill>
              </a:rPr>
              <a:t>1. Introduction to Key Logger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34" name="Google Shape;411;p47">
            <a:extLst>
              <a:ext uri="{FF2B5EF4-FFF2-40B4-BE49-F238E27FC236}">
                <a16:creationId xmlns:a16="http://schemas.microsoft.com/office/drawing/2014/main" id="{E4CCAA65-EC1E-54F2-CD94-8E4E78695186}"/>
              </a:ext>
            </a:extLst>
          </p:cNvPr>
          <p:cNvSpPr txBox="1">
            <a:spLocks/>
          </p:cNvSpPr>
          <p:nvPr/>
        </p:nvSpPr>
        <p:spPr>
          <a:xfrm flipH="1">
            <a:off x="1679987" y="1309607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2. Types of Keyloggers</a:t>
            </a:r>
          </a:p>
        </p:txBody>
      </p:sp>
      <p:sp>
        <p:nvSpPr>
          <p:cNvPr id="35" name="Google Shape;411;p47">
            <a:extLst>
              <a:ext uri="{FF2B5EF4-FFF2-40B4-BE49-F238E27FC236}">
                <a16:creationId xmlns:a16="http://schemas.microsoft.com/office/drawing/2014/main" id="{E0F250EF-1E2D-0468-B6EE-B69523318C3D}"/>
              </a:ext>
            </a:extLst>
          </p:cNvPr>
          <p:cNvSpPr txBox="1">
            <a:spLocks/>
          </p:cNvSpPr>
          <p:nvPr/>
        </p:nvSpPr>
        <p:spPr>
          <a:xfrm flipH="1">
            <a:off x="1679987" y="1700743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3. Project Overview</a:t>
            </a:r>
          </a:p>
        </p:txBody>
      </p:sp>
      <p:sp>
        <p:nvSpPr>
          <p:cNvPr id="36" name="Google Shape;411;p47">
            <a:extLst>
              <a:ext uri="{FF2B5EF4-FFF2-40B4-BE49-F238E27FC236}">
                <a16:creationId xmlns:a16="http://schemas.microsoft.com/office/drawing/2014/main" id="{BAB8550D-2E81-0ED7-3FFE-CC11A853F33B}"/>
              </a:ext>
            </a:extLst>
          </p:cNvPr>
          <p:cNvSpPr txBox="1">
            <a:spLocks/>
          </p:cNvSpPr>
          <p:nvPr/>
        </p:nvSpPr>
        <p:spPr>
          <a:xfrm flipH="1">
            <a:off x="1679987" y="2091879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4. Features</a:t>
            </a:r>
          </a:p>
        </p:txBody>
      </p:sp>
      <p:sp>
        <p:nvSpPr>
          <p:cNvPr id="39" name="Google Shape;411;p47">
            <a:extLst>
              <a:ext uri="{FF2B5EF4-FFF2-40B4-BE49-F238E27FC236}">
                <a16:creationId xmlns:a16="http://schemas.microsoft.com/office/drawing/2014/main" id="{3502803E-6012-0BE3-3FBA-A5A4D7E8A369}"/>
              </a:ext>
            </a:extLst>
          </p:cNvPr>
          <p:cNvSpPr txBox="1">
            <a:spLocks/>
          </p:cNvSpPr>
          <p:nvPr/>
        </p:nvSpPr>
        <p:spPr>
          <a:xfrm flipH="1">
            <a:off x="1679987" y="2447655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5. Technology Used</a:t>
            </a:r>
          </a:p>
        </p:txBody>
      </p:sp>
      <p:sp>
        <p:nvSpPr>
          <p:cNvPr id="40" name="Google Shape;411;p47">
            <a:extLst>
              <a:ext uri="{FF2B5EF4-FFF2-40B4-BE49-F238E27FC236}">
                <a16:creationId xmlns:a16="http://schemas.microsoft.com/office/drawing/2014/main" id="{2B17265E-FBAB-7F21-598F-38E117FD93D0}"/>
              </a:ext>
            </a:extLst>
          </p:cNvPr>
          <p:cNvSpPr txBox="1">
            <a:spLocks/>
          </p:cNvSpPr>
          <p:nvPr/>
        </p:nvSpPr>
        <p:spPr>
          <a:xfrm flipH="1">
            <a:off x="1679987" y="2826249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6. Process Flow</a:t>
            </a:r>
          </a:p>
        </p:txBody>
      </p:sp>
      <p:sp>
        <p:nvSpPr>
          <p:cNvPr id="41" name="Google Shape;411;p47">
            <a:extLst>
              <a:ext uri="{FF2B5EF4-FFF2-40B4-BE49-F238E27FC236}">
                <a16:creationId xmlns:a16="http://schemas.microsoft.com/office/drawing/2014/main" id="{5D03A994-DE89-5C10-E9BC-57645C65C3D3}"/>
              </a:ext>
            </a:extLst>
          </p:cNvPr>
          <p:cNvSpPr txBox="1">
            <a:spLocks/>
          </p:cNvSpPr>
          <p:nvPr/>
        </p:nvSpPr>
        <p:spPr>
          <a:xfrm flipH="1">
            <a:off x="1679987" y="3212629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7. Project Demo</a:t>
            </a:r>
          </a:p>
        </p:txBody>
      </p:sp>
      <p:sp>
        <p:nvSpPr>
          <p:cNvPr id="42" name="Google Shape;411;p47">
            <a:extLst>
              <a:ext uri="{FF2B5EF4-FFF2-40B4-BE49-F238E27FC236}">
                <a16:creationId xmlns:a16="http://schemas.microsoft.com/office/drawing/2014/main" id="{B2049F46-F1AA-1B2D-C3DB-9646083A1DCA}"/>
              </a:ext>
            </a:extLst>
          </p:cNvPr>
          <p:cNvSpPr txBox="1">
            <a:spLocks/>
          </p:cNvSpPr>
          <p:nvPr/>
        </p:nvSpPr>
        <p:spPr>
          <a:xfrm flipH="1">
            <a:off x="1679987" y="3591223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8. Ethical Uses</a:t>
            </a:r>
          </a:p>
        </p:txBody>
      </p:sp>
      <p:sp>
        <p:nvSpPr>
          <p:cNvPr id="43" name="Google Shape;411;p47">
            <a:extLst>
              <a:ext uri="{FF2B5EF4-FFF2-40B4-BE49-F238E27FC236}">
                <a16:creationId xmlns:a16="http://schemas.microsoft.com/office/drawing/2014/main" id="{3DCF4592-C086-82FF-0FBD-13B1B6B8829C}"/>
              </a:ext>
            </a:extLst>
          </p:cNvPr>
          <p:cNvSpPr txBox="1">
            <a:spLocks/>
          </p:cNvSpPr>
          <p:nvPr/>
        </p:nvSpPr>
        <p:spPr>
          <a:xfrm flipH="1">
            <a:off x="1679987" y="3977603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9. Non-Ethical Uses</a:t>
            </a:r>
          </a:p>
        </p:txBody>
      </p:sp>
      <p:sp>
        <p:nvSpPr>
          <p:cNvPr id="44" name="Google Shape;411;p47">
            <a:extLst>
              <a:ext uri="{FF2B5EF4-FFF2-40B4-BE49-F238E27FC236}">
                <a16:creationId xmlns:a16="http://schemas.microsoft.com/office/drawing/2014/main" id="{F9029D1A-ED02-FC56-4BF3-DCABE72412D2}"/>
              </a:ext>
            </a:extLst>
          </p:cNvPr>
          <p:cNvSpPr txBox="1">
            <a:spLocks/>
          </p:cNvSpPr>
          <p:nvPr/>
        </p:nvSpPr>
        <p:spPr>
          <a:xfrm flipH="1">
            <a:off x="1679987" y="4336372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10. Stay Protected!</a:t>
            </a:r>
          </a:p>
        </p:txBody>
      </p:sp>
      <p:sp>
        <p:nvSpPr>
          <p:cNvPr id="2" name="Google Shape;411;p47">
            <a:extLst>
              <a:ext uri="{FF2B5EF4-FFF2-40B4-BE49-F238E27FC236}">
                <a16:creationId xmlns:a16="http://schemas.microsoft.com/office/drawing/2014/main" id="{3BB60709-C798-60A7-0B4A-4ACC77796ACB}"/>
              </a:ext>
            </a:extLst>
          </p:cNvPr>
          <p:cNvSpPr txBox="1">
            <a:spLocks/>
          </p:cNvSpPr>
          <p:nvPr/>
        </p:nvSpPr>
        <p:spPr>
          <a:xfrm flipH="1">
            <a:off x="1679987" y="4722752"/>
            <a:ext cx="5449232" cy="40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1"/>
                </a:solidFill>
              </a:rPr>
              <a:t>11. Future Scope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gency FB" panose="020B0503020202020204" pitchFamily="34" charset="0"/>
              </a:rPr>
              <a:t>A keylogger is a type of surveillance software or hardware that records every keystroke made on a computer or mobile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gency FB" panose="020B0503020202020204" pitchFamily="34" charset="0"/>
              </a:rPr>
              <a:t>It can be used for the below purposes: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Monitoring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Security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Cybercrime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IS KEYLOGGING?</a:t>
            </a:r>
          </a:p>
        </p:txBody>
      </p:sp>
      <p:pic>
        <p:nvPicPr>
          <p:cNvPr id="510" name="Google Shape;510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059" r="11059"/>
          <a:stretch/>
        </p:blipFill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2C9B-EE13-DC8B-9EB1-6C4B220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F65D5-405C-A0D4-3FCE-BBC8CB003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35288" y="1716275"/>
            <a:ext cx="2827523" cy="371400"/>
          </a:xfrm>
        </p:spPr>
        <p:txBody>
          <a:bodyPr/>
          <a:lstStyle/>
          <a:p>
            <a:r>
              <a:rPr lang="en-CA" dirty="0"/>
              <a:t>Hardware Keylogger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3B305B8-3973-9C1B-3299-3350EA1ED75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1757699" y="2326228"/>
            <a:ext cx="2582700" cy="527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USB Keyloggers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CC21C0-185A-15BA-BDE8-6121BBDBED6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1757699" y="3092181"/>
            <a:ext cx="2582700" cy="527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Keyboard Hardware Keyloggers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E1DF96-0E60-A088-A728-B7A469DFE63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CA" dirty="0"/>
              <a:t>2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42B59D2-CEC8-D010-8BD7-8F56F8CB8A46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474965" y="1716275"/>
            <a:ext cx="2827523" cy="371400"/>
          </a:xfrm>
        </p:spPr>
        <p:txBody>
          <a:bodyPr/>
          <a:lstStyle/>
          <a:p>
            <a:r>
              <a:rPr lang="en-CA" dirty="0"/>
              <a:t>Software Keylogger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EF1ED58-3D58-0C11-0D05-49C857FF841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597376" y="2253915"/>
            <a:ext cx="2582700" cy="527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Application Level Keylogger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4756989-F76E-687A-4CA2-0C9646BDF807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597376" y="3092181"/>
            <a:ext cx="2582700" cy="527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CA" dirty="0"/>
              <a:t>Kernel Level Keylogger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AAADBA2-767E-A711-2283-0301246B343B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3250" y="300947"/>
            <a:ext cx="7717500" cy="572700"/>
          </a:xfrm>
        </p:spPr>
        <p:txBody>
          <a:bodyPr/>
          <a:lstStyle/>
          <a:p>
            <a:r>
              <a:rPr lang="en-CA" dirty="0"/>
              <a:t>TYPES OF KEYLOGGERS</a:t>
            </a:r>
          </a:p>
        </p:txBody>
      </p:sp>
      <p:sp>
        <p:nvSpPr>
          <p:cNvPr id="15" name="Subtitle 12">
            <a:extLst>
              <a:ext uri="{FF2B5EF4-FFF2-40B4-BE49-F238E27FC236}">
                <a16:creationId xmlns:a16="http://schemas.microsoft.com/office/drawing/2014/main" id="{E7066982-A5B6-A052-E8CB-1847478BF250}"/>
              </a:ext>
            </a:extLst>
          </p:cNvPr>
          <p:cNvSpPr txBox="1">
            <a:spLocks/>
          </p:cNvSpPr>
          <p:nvPr/>
        </p:nvSpPr>
        <p:spPr>
          <a:xfrm>
            <a:off x="5597376" y="3930447"/>
            <a:ext cx="2582700" cy="527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CA" dirty="0"/>
              <a:t>Hypervisor-based Keylogger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D8C6E3-556B-2DFE-974C-A7DE3CE9DADD}"/>
              </a:ext>
            </a:extLst>
          </p:cNvPr>
          <p:cNvCxnSpPr/>
          <p:nvPr/>
        </p:nvCxnSpPr>
        <p:spPr>
          <a:xfrm>
            <a:off x="4710913" y="1112200"/>
            <a:ext cx="0" cy="385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0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797151"/>
            <a:ext cx="4834800" cy="296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We have developed a software based keylogger program which is capable of providing real time data with the below features: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926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OVERVIEW</a:t>
            </a:r>
          </a:p>
        </p:txBody>
      </p:sp>
      <p:sp>
        <p:nvSpPr>
          <p:cNvPr id="2" name="Google Shape;451;p51">
            <a:extLst>
              <a:ext uri="{FF2B5EF4-FFF2-40B4-BE49-F238E27FC236}">
                <a16:creationId xmlns:a16="http://schemas.microsoft.com/office/drawing/2014/main" id="{B406B5DE-9302-496E-A1C4-97DEC709B6AA}"/>
              </a:ext>
            </a:extLst>
          </p:cNvPr>
          <p:cNvSpPr/>
          <p:nvPr/>
        </p:nvSpPr>
        <p:spPr>
          <a:xfrm>
            <a:off x="-73205" y="209475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2;p51">
            <a:extLst>
              <a:ext uri="{FF2B5EF4-FFF2-40B4-BE49-F238E27FC236}">
                <a16:creationId xmlns:a16="http://schemas.microsoft.com/office/drawing/2014/main" id="{24551C85-BB84-0DF6-F3A6-F7B42F1064B5}"/>
              </a:ext>
            </a:extLst>
          </p:cNvPr>
          <p:cNvSpPr/>
          <p:nvPr/>
        </p:nvSpPr>
        <p:spPr>
          <a:xfrm>
            <a:off x="1312408" y="209475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53;p51">
            <a:extLst>
              <a:ext uri="{FF2B5EF4-FFF2-40B4-BE49-F238E27FC236}">
                <a16:creationId xmlns:a16="http://schemas.microsoft.com/office/drawing/2014/main" id="{AD973687-CDCB-D46B-6C8A-8FBA1BF33357}"/>
              </a:ext>
            </a:extLst>
          </p:cNvPr>
          <p:cNvSpPr/>
          <p:nvPr/>
        </p:nvSpPr>
        <p:spPr>
          <a:xfrm>
            <a:off x="2697995" y="209475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4;p51">
            <a:extLst>
              <a:ext uri="{FF2B5EF4-FFF2-40B4-BE49-F238E27FC236}">
                <a16:creationId xmlns:a16="http://schemas.microsoft.com/office/drawing/2014/main" id="{289979F2-34BA-C290-010A-E3A894D2F644}"/>
              </a:ext>
            </a:extLst>
          </p:cNvPr>
          <p:cNvSpPr/>
          <p:nvPr/>
        </p:nvSpPr>
        <p:spPr>
          <a:xfrm>
            <a:off x="4083633" y="209475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5;p51">
            <a:extLst>
              <a:ext uri="{FF2B5EF4-FFF2-40B4-BE49-F238E27FC236}">
                <a16:creationId xmlns:a16="http://schemas.microsoft.com/office/drawing/2014/main" id="{1D80953E-FFA9-2C63-217C-D87437802B29}"/>
              </a:ext>
            </a:extLst>
          </p:cNvPr>
          <p:cNvSpPr/>
          <p:nvPr/>
        </p:nvSpPr>
        <p:spPr>
          <a:xfrm>
            <a:off x="5469245" y="209475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7;p51">
            <a:extLst>
              <a:ext uri="{FF2B5EF4-FFF2-40B4-BE49-F238E27FC236}">
                <a16:creationId xmlns:a16="http://schemas.microsoft.com/office/drawing/2014/main" id="{E3E9534F-115B-B49C-B437-5C21FA3FDAC1}"/>
              </a:ext>
            </a:extLst>
          </p:cNvPr>
          <p:cNvSpPr txBox="1"/>
          <p:nvPr/>
        </p:nvSpPr>
        <p:spPr>
          <a:xfrm>
            <a:off x="920895" y="1996084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Screenshot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Capture</a:t>
            </a:r>
            <a:endParaRPr sz="1800" dirty="0">
              <a:solidFill>
                <a:schemeClr val="tx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" name="Google Shape;459;p51">
            <a:extLst>
              <a:ext uri="{FF2B5EF4-FFF2-40B4-BE49-F238E27FC236}">
                <a16:creationId xmlns:a16="http://schemas.microsoft.com/office/drawing/2014/main" id="{D444F066-B0EC-656C-4C35-234BD2FD9C50}"/>
              </a:ext>
            </a:extLst>
          </p:cNvPr>
          <p:cNvSpPr txBox="1"/>
          <p:nvPr/>
        </p:nvSpPr>
        <p:spPr>
          <a:xfrm>
            <a:off x="2306495" y="371013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Webcam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Recording</a:t>
            </a:r>
            <a:endParaRPr sz="1800" dirty="0">
              <a:solidFill>
                <a:schemeClr val="tx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" name="Google Shape;461;p51">
            <a:extLst>
              <a:ext uri="{FF2B5EF4-FFF2-40B4-BE49-F238E27FC236}">
                <a16:creationId xmlns:a16="http://schemas.microsoft.com/office/drawing/2014/main" id="{A19EA9B9-3CFA-227A-0D40-EF44D09A55E3}"/>
              </a:ext>
            </a:extLst>
          </p:cNvPr>
          <p:cNvSpPr txBox="1"/>
          <p:nvPr/>
        </p:nvSpPr>
        <p:spPr>
          <a:xfrm>
            <a:off x="3691732" y="2000325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Audio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Recording</a:t>
            </a:r>
            <a:endParaRPr sz="1800" dirty="0">
              <a:solidFill>
                <a:schemeClr val="tx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" name="Google Shape;463;p51">
            <a:extLst>
              <a:ext uri="{FF2B5EF4-FFF2-40B4-BE49-F238E27FC236}">
                <a16:creationId xmlns:a16="http://schemas.microsoft.com/office/drawing/2014/main" id="{659A5ABA-A5ED-D745-9BAE-86AB1DDDA1CE}"/>
              </a:ext>
            </a:extLst>
          </p:cNvPr>
          <p:cNvSpPr txBox="1"/>
          <p:nvPr/>
        </p:nvSpPr>
        <p:spPr>
          <a:xfrm>
            <a:off x="5080663" y="3706363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Automatc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Email Reporting</a:t>
            </a:r>
            <a:endParaRPr sz="1800" dirty="0">
              <a:solidFill>
                <a:schemeClr val="tx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5" name="Google Shape;465;p51">
            <a:extLst>
              <a:ext uri="{FF2B5EF4-FFF2-40B4-BE49-F238E27FC236}">
                <a16:creationId xmlns:a16="http://schemas.microsoft.com/office/drawing/2014/main" id="{2FDD937E-5D3B-E649-5261-CB36BFBE08AB}"/>
              </a:ext>
            </a:extLst>
          </p:cNvPr>
          <p:cNvSpPr txBox="1"/>
          <p:nvPr/>
        </p:nvSpPr>
        <p:spPr>
          <a:xfrm>
            <a:off x="-467673" y="3706363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Keystorke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Logging</a:t>
            </a:r>
            <a:endParaRPr sz="1800" dirty="0">
              <a:solidFill>
                <a:schemeClr val="tx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7" name="Google Shape;467;p51">
            <a:extLst>
              <a:ext uri="{FF2B5EF4-FFF2-40B4-BE49-F238E27FC236}">
                <a16:creationId xmlns:a16="http://schemas.microsoft.com/office/drawing/2014/main" id="{D5C7E8DB-F46C-54FE-2628-BCFE92A8A9B7}"/>
              </a:ext>
            </a:extLst>
          </p:cNvPr>
          <p:cNvSpPr txBox="1"/>
          <p:nvPr/>
        </p:nvSpPr>
        <p:spPr>
          <a:xfrm flipH="1">
            <a:off x="191992" y="2562719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" name="Google Shape;468;p51">
            <a:extLst>
              <a:ext uri="{FF2B5EF4-FFF2-40B4-BE49-F238E27FC236}">
                <a16:creationId xmlns:a16="http://schemas.microsoft.com/office/drawing/2014/main" id="{FE86C551-5E1A-AF19-252B-685CADB7015B}"/>
              </a:ext>
            </a:extLst>
          </p:cNvPr>
          <p:cNvSpPr txBox="1"/>
          <p:nvPr/>
        </p:nvSpPr>
        <p:spPr>
          <a:xfrm flipH="1">
            <a:off x="1577604" y="256270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" name="Google Shape;469;p51">
            <a:extLst>
              <a:ext uri="{FF2B5EF4-FFF2-40B4-BE49-F238E27FC236}">
                <a16:creationId xmlns:a16="http://schemas.microsoft.com/office/drawing/2014/main" id="{F6FEF0C2-D11F-42BF-70C7-139A44A08411}"/>
              </a:ext>
            </a:extLst>
          </p:cNvPr>
          <p:cNvSpPr txBox="1"/>
          <p:nvPr/>
        </p:nvSpPr>
        <p:spPr>
          <a:xfrm flipH="1">
            <a:off x="2963217" y="256270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0" name="Google Shape;470;p51">
            <a:extLst>
              <a:ext uri="{FF2B5EF4-FFF2-40B4-BE49-F238E27FC236}">
                <a16:creationId xmlns:a16="http://schemas.microsoft.com/office/drawing/2014/main" id="{E4D05B3A-6654-BB42-2576-0790B51567EE}"/>
              </a:ext>
            </a:extLst>
          </p:cNvPr>
          <p:cNvSpPr txBox="1"/>
          <p:nvPr/>
        </p:nvSpPr>
        <p:spPr>
          <a:xfrm flipH="1">
            <a:off x="4348829" y="256270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1" name="Google Shape;471;p51">
            <a:extLst>
              <a:ext uri="{FF2B5EF4-FFF2-40B4-BE49-F238E27FC236}">
                <a16:creationId xmlns:a16="http://schemas.microsoft.com/office/drawing/2014/main" id="{A1E98544-B238-890E-CE59-7DCAF0A5DA53}"/>
              </a:ext>
            </a:extLst>
          </p:cNvPr>
          <p:cNvSpPr txBox="1"/>
          <p:nvPr/>
        </p:nvSpPr>
        <p:spPr>
          <a:xfrm flipH="1">
            <a:off x="5734442" y="2562719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22" name="Google Shape;472;p51">
            <a:extLst>
              <a:ext uri="{FF2B5EF4-FFF2-40B4-BE49-F238E27FC236}">
                <a16:creationId xmlns:a16="http://schemas.microsoft.com/office/drawing/2014/main" id="{539B490B-FCCB-E206-6FBB-62886E44105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>
            <a:off x="1051792" y="2788319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73;p51">
            <a:extLst>
              <a:ext uri="{FF2B5EF4-FFF2-40B4-BE49-F238E27FC236}">
                <a16:creationId xmlns:a16="http://schemas.microsoft.com/office/drawing/2014/main" id="{40D025C3-465E-33CB-E52F-A560498A03F5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>
            <a:off x="2437404" y="2788306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474;p51">
            <a:extLst>
              <a:ext uri="{FF2B5EF4-FFF2-40B4-BE49-F238E27FC236}">
                <a16:creationId xmlns:a16="http://schemas.microsoft.com/office/drawing/2014/main" id="{86E9E30C-8FE4-950C-CE9D-945A1BDEF265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>
            <a:off x="3823017" y="2788306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475;p51">
            <a:extLst>
              <a:ext uri="{FF2B5EF4-FFF2-40B4-BE49-F238E27FC236}">
                <a16:creationId xmlns:a16="http://schemas.microsoft.com/office/drawing/2014/main" id="{D2F71523-C271-A9E0-7648-5F4105D11C66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>
            <a:off x="5208629" y="2788306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54;p51">
            <a:extLst>
              <a:ext uri="{FF2B5EF4-FFF2-40B4-BE49-F238E27FC236}">
                <a16:creationId xmlns:a16="http://schemas.microsoft.com/office/drawing/2014/main" id="{447623A6-BF74-AD5A-903E-416E326D687A}"/>
              </a:ext>
            </a:extLst>
          </p:cNvPr>
          <p:cNvSpPr/>
          <p:nvPr/>
        </p:nvSpPr>
        <p:spPr>
          <a:xfrm>
            <a:off x="6868472" y="210070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61;p51">
            <a:extLst>
              <a:ext uri="{FF2B5EF4-FFF2-40B4-BE49-F238E27FC236}">
                <a16:creationId xmlns:a16="http://schemas.microsoft.com/office/drawing/2014/main" id="{81C90B0F-96C0-FFEE-F96D-1CC695EDC9BF}"/>
              </a:ext>
            </a:extLst>
          </p:cNvPr>
          <p:cNvSpPr txBox="1"/>
          <p:nvPr/>
        </p:nvSpPr>
        <p:spPr>
          <a:xfrm>
            <a:off x="6476571" y="2006274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Mouse Cursor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ldrich"/>
                <a:ea typeface="Aldrich"/>
                <a:cs typeface="Aldrich"/>
                <a:sym typeface="Aldrich"/>
              </a:rPr>
              <a:t>Position</a:t>
            </a:r>
          </a:p>
        </p:txBody>
      </p:sp>
      <p:sp>
        <p:nvSpPr>
          <p:cNvPr id="35" name="Google Shape;470;p51">
            <a:extLst>
              <a:ext uri="{FF2B5EF4-FFF2-40B4-BE49-F238E27FC236}">
                <a16:creationId xmlns:a16="http://schemas.microsoft.com/office/drawing/2014/main" id="{BC790EEF-256A-5EBD-F9FD-5E5C0A4D4807}"/>
              </a:ext>
            </a:extLst>
          </p:cNvPr>
          <p:cNvSpPr txBox="1"/>
          <p:nvPr/>
        </p:nvSpPr>
        <p:spPr>
          <a:xfrm flipH="1">
            <a:off x="7133668" y="2568655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06</a:t>
            </a:r>
            <a:endParaRPr sz="35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37" name="Google Shape;475;p51">
            <a:extLst>
              <a:ext uri="{FF2B5EF4-FFF2-40B4-BE49-F238E27FC236}">
                <a16:creationId xmlns:a16="http://schemas.microsoft.com/office/drawing/2014/main" id="{AEFE8929-F687-6394-DC7A-C0CEFD952AC9}"/>
              </a:ext>
            </a:extLst>
          </p:cNvPr>
          <p:cNvCxnSpPr/>
          <p:nvPr/>
        </p:nvCxnSpPr>
        <p:spPr>
          <a:xfrm>
            <a:off x="6594584" y="2788306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FEATURES </a:t>
            </a:r>
          </a:p>
        </p:txBody>
      </p:sp>
      <p:sp>
        <p:nvSpPr>
          <p:cNvPr id="1221" name="Google Shape;1221;p68"/>
          <p:cNvSpPr txBox="1">
            <a:spLocks noGrp="1"/>
          </p:cNvSpPr>
          <p:nvPr>
            <p:ph type="subTitle" idx="4294967295"/>
          </p:nvPr>
        </p:nvSpPr>
        <p:spPr>
          <a:xfrm>
            <a:off x="578431" y="1676225"/>
            <a:ext cx="3096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Keystroke Logging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22" name="Google Shape;1222;p68"/>
          <p:cNvSpPr txBox="1">
            <a:spLocks noGrp="1"/>
          </p:cNvSpPr>
          <p:nvPr>
            <p:ph type="subTitle" idx="4294967295"/>
          </p:nvPr>
        </p:nvSpPr>
        <p:spPr>
          <a:xfrm>
            <a:off x="3418309" y="1676225"/>
            <a:ext cx="4100724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Records every keystroke made on the device.</a:t>
            </a:r>
            <a:endParaRPr sz="1600" dirty="0"/>
          </a:p>
        </p:txBody>
      </p:sp>
      <p:sp>
        <p:nvSpPr>
          <p:cNvPr id="2" name="Google Shape;1221;p68">
            <a:extLst>
              <a:ext uri="{FF2B5EF4-FFF2-40B4-BE49-F238E27FC236}">
                <a16:creationId xmlns:a16="http://schemas.microsoft.com/office/drawing/2014/main" id="{048F93F9-3F78-0836-16EA-50D914485A33}"/>
              </a:ext>
            </a:extLst>
          </p:cNvPr>
          <p:cNvSpPr txBox="1">
            <a:spLocks/>
          </p:cNvSpPr>
          <p:nvPr/>
        </p:nvSpPr>
        <p:spPr>
          <a:xfrm>
            <a:off x="578431" y="2203825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Screenshot Capture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" name="Google Shape;1222;p68">
            <a:extLst>
              <a:ext uri="{FF2B5EF4-FFF2-40B4-BE49-F238E27FC236}">
                <a16:creationId xmlns:a16="http://schemas.microsoft.com/office/drawing/2014/main" id="{2739A9F3-4C0A-52E9-2BF9-03359231FDC7}"/>
              </a:ext>
            </a:extLst>
          </p:cNvPr>
          <p:cNvSpPr txBox="1">
            <a:spLocks/>
          </p:cNvSpPr>
          <p:nvPr/>
        </p:nvSpPr>
        <p:spPr>
          <a:xfrm>
            <a:off x="3418308" y="2203825"/>
            <a:ext cx="4482679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Takes a screenshot at tab switch and regular intervals</a:t>
            </a:r>
          </a:p>
        </p:txBody>
      </p:sp>
      <p:sp>
        <p:nvSpPr>
          <p:cNvPr id="4" name="Google Shape;1221;p68">
            <a:extLst>
              <a:ext uri="{FF2B5EF4-FFF2-40B4-BE49-F238E27FC236}">
                <a16:creationId xmlns:a16="http://schemas.microsoft.com/office/drawing/2014/main" id="{E3E428D2-5BD3-97B2-4780-EF0D7EDBFDA7}"/>
              </a:ext>
            </a:extLst>
          </p:cNvPr>
          <p:cNvSpPr txBox="1">
            <a:spLocks/>
          </p:cNvSpPr>
          <p:nvPr/>
        </p:nvSpPr>
        <p:spPr>
          <a:xfrm>
            <a:off x="585574" y="27456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Webcam Recording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" name="Google Shape;1222;p68">
            <a:extLst>
              <a:ext uri="{FF2B5EF4-FFF2-40B4-BE49-F238E27FC236}">
                <a16:creationId xmlns:a16="http://schemas.microsoft.com/office/drawing/2014/main" id="{2455B96E-CD72-9D81-0C4A-9F44BD010A22}"/>
              </a:ext>
            </a:extLst>
          </p:cNvPr>
          <p:cNvSpPr txBox="1">
            <a:spLocks/>
          </p:cNvSpPr>
          <p:nvPr/>
        </p:nvSpPr>
        <p:spPr>
          <a:xfrm>
            <a:off x="3425452" y="27456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Records videos from the webcam</a:t>
            </a:r>
          </a:p>
        </p:txBody>
      </p:sp>
      <p:sp>
        <p:nvSpPr>
          <p:cNvPr id="6" name="Google Shape;1221;p68">
            <a:extLst>
              <a:ext uri="{FF2B5EF4-FFF2-40B4-BE49-F238E27FC236}">
                <a16:creationId xmlns:a16="http://schemas.microsoft.com/office/drawing/2014/main" id="{1C552059-5242-D0C2-D840-A2020B2F79CE}"/>
              </a:ext>
            </a:extLst>
          </p:cNvPr>
          <p:cNvSpPr txBox="1">
            <a:spLocks/>
          </p:cNvSpPr>
          <p:nvPr/>
        </p:nvSpPr>
        <p:spPr>
          <a:xfrm>
            <a:off x="578431" y="32730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Audio Recording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" name="Google Shape;1222;p68">
            <a:extLst>
              <a:ext uri="{FF2B5EF4-FFF2-40B4-BE49-F238E27FC236}">
                <a16:creationId xmlns:a16="http://schemas.microsoft.com/office/drawing/2014/main" id="{54BFE784-08FF-A637-FE2B-3A1D92C15755}"/>
              </a:ext>
            </a:extLst>
          </p:cNvPr>
          <p:cNvSpPr txBox="1">
            <a:spLocks/>
          </p:cNvSpPr>
          <p:nvPr/>
        </p:nvSpPr>
        <p:spPr>
          <a:xfrm>
            <a:off x="3418309" y="3273043"/>
            <a:ext cx="410072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Records audios using the microphone</a:t>
            </a:r>
          </a:p>
        </p:txBody>
      </p:sp>
      <p:sp>
        <p:nvSpPr>
          <p:cNvPr id="8" name="Google Shape;1221;p68">
            <a:extLst>
              <a:ext uri="{FF2B5EF4-FFF2-40B4-BE49-F238E27FC236}">
                <a16:creationId xmlns:a16="http://schemas.microsoft.com/office/drawing/2014/main" id="{0CA48E83-0FFD-74BA-ED65-F6B68B4D5B2A}"/>
              </a:ext>
            </a:extLst>
          </p:cNvPr>
          <p:cNvSpPr txBox="1">
            <a:spLocks/>
          </p:cNvSpPr>
          <p:nvPr/>
        </p:nvSpPr>
        <p:spPr>
          <a:xfrm>
            <a:off x="578431" y="3770743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Mouse Positioning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" name="Google Shape;1222;p68">
            <a:extLst>
              <a:ext uri="{FF2B5EF4-FFF2-40B4-BE49-F238E27FC236}">
                <a16:creationId xmlns:a16="http://schemas.microsoft.com/office/drawing/2014/main" id="{80B3313A-1440-95BA-BEF8-3C934B133348}"/>
              </a:ext>
            </a:extLst>
          </p:cNvPr>
          <p:cNvSpPr txBox="1">
            <a:spLocks/>
          </p:cNvSpPr>
          <p:nvPr/>
        </p:nvSpPr>
        <p:spPr>
          <a:xfrm>
            <a:off x="3418308" y="3770743"/>
            <a:ext cx="491844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Records the direction of the movement of the pointer</a:t>
            </a:r>
          </a:p>
        </p:txBody>
      </p:sp>
      <p:sp>
        <p:nvSpPr>
          <p:cNvPr id="12" name="Google Shape;1221;p68">
            <a:extLst>
              <a:ext uri="{FF2B5EF4-FFF2-40B4-BE49-F238E27FC236}">
                <a16:creationId xmlns:a16="http://schemas.microsoft.com/office/drawing/2014/main" id="{4EFFBF46-EEF9-72CC-4E29-086CCDA93136}"/>
              </a:ext>
            </a:extLst>
          </p:cNvPr>
          <p:cNvSpPr txBox="1">
            <a:spLocks/>
          </p:cNvSpPr>
          <p:nvPr/>
        </p:nvSpPr>
        <p:spPr>
          <a:xfrm>
            <a:off x="578431" y="4273192"/>
            <a:ext cx="3096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Font typeface="Advent Pro Medium"/>
              <a:buNone/>
            </a:pPr>
            <a:r>
              <a:rPr lang="en-CA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Email Reporting</a:t>
            </a:r>
            <a:endParaRPr lang="en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" name="Google Shape;1222;p68">
            <a:extLst>
              <a:ext uri="{FF2B5EF4-FFF2-40B4-BE49-F238E27FC236}">
                <a16:creationId xmlns:a16="http://schemas.microsoft.com/office/drawing/2014/main" id="{577C42B6-6F67-3884-F6F2-A1F946221457}"/>
              </a:ext>
            </a:extLst>
          </p:cNvPr>
          <p:cNvSpPr txBox="1">
            <a:spLocks/>
          </p:cNvSpPr>
          <p:nvPr/>
        </p:nvSpPr>
        <p:spPr>
          <a:xfrm>
            <a:off x="3418308" y="4273192"/>
            <a:ext cx="523991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Sends an email with all captured data and log file during interval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TECHNOLOGIES USED</a:t>
            </a:r>
          </a:p>
        </p:txBody>
      </p:sp>
      <p:sp>
        <p:nvSpPr>
          <p:cNvPr id="599" name="Google Shape;599;p57"/>
          <p:cNvSpPr txBox="1">
            <a:spLocks noGrp="1"/>
          </p:cNvSpPr>
          <p:nvPr>
            <p:ph type="subTitle" idx="1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600" name="Google Shape;600;p57"/>
          <p:cNvSpPr txBox="1">
            <a:spLocks noGrp="1"/>
          </p:cNvSpPr>
          <p:nvPr>
            <p:ph type="subTitle" idx="2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Language</a:t>
            </a:r>
            <a:endParaRPr dirty="0"/>
          </a:p>
        </p:txBody>
      </p:sp>
      <p:sp>
        <p:nvSpPr>
          <p:cNvPr id="601" name="Google Shape;601;p57"/>
          <p:cNvSpPr txBox="1">
            <a:spLocks noGrp="1"/>
          </p:cNvSpPr>
          <p:nvPr>
            <p:ph type="subTitle" idx="3"/>
          </p:nvPr>
        </p:nvSpPr>
        <p:spPr>
          <a:xfrm>
            <a:off x="4971087" y="30872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PyHook3</a:t>
            </a:r>
            <a:endParaRPr dirty="0"/>
          </a:p>
        </p:txBody>
      </p:sp>
      <p:sp>
        <p:nvSpPr>
          <p:cNvPr id="602" name="Google Shape;602;p57"/>
          <p:cNvSpPr txBox="1">
            <a:spLocks noGrp="1"/>
          </p:cNvSpPr>
          <p:nvPr>
            <p:ph type="subTitle" idx="4"/>
          </p:nvPr>
        </p:nvSpPr>
        <p:spPr>
          <a:xfrm>
            <a:off x="4399949" y="3457255"/>
            <a:ext cx="3315475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Keystroke Logging </a:t>
            </a:r>
            <a:r>
              <a:rPr lang="en-CA" dirty="0"/>
              <a:t>a</a:t>
            </a:r>
            <a:r>
              <a:rPr lang="en" dirty="0"/>
              <a:t>nd Mouse Positioning</a:t>
            </a:r>
            <a:endParaRPr dirty="0"/>
          </a:p>
        </p:txBody>
      </p:sp>
      <p:sp>
        <p:nvSpPr>
          <p:cNvPr id="603" name="Google Shape;603;p57"/>
          <p:cNvSpPr txBox="1">
            <a:spLocks noGrp="1"/>
          </p:cNvSpPr>
          <p:nvPr>
            <p:ph type="subTitle" idx="5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604" name="Google Shape;604;p57"/>
          <p:cNvSpPr txBox="1">
            <a:spLocks noGrp="1"/>
          </p:cNvSpPr>
          <p:nvPr>
            <p:ph type="subTitle" idx="6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Webcam Recording</a:t>
            </a:r>
            <a:endParaRPr dirty="0"/>
          </a:p>
        </p:txBody>
      </p:sp>
      <p:sp>
        <p:nvSpPr>
          <p:cNvPr id="607" name="Google Shape;607;p57"/>
          <p:cNvSpPr txBox="1">
            <a:spLocks noGrp="1"/>
          </p:cNvSpPr>
          <p:nvPr>
            <p:ph type="subTitle" idx="9"/>
          </p:nvPr>
        </p:nvSpPr>
        <p:spPr>
          <a:xfrm>
            <a:off x="2001589" y="30872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Sounddevice</a:t>
            </a:r>
            <a:endParaRPr dirty="0"/>
          </a:p>
        </p:txBody>
      </p:sp>
      <p:sp>
        <p:nvSpPr>
          <p:cNvPr id="608" name="Google Shape;608;p57"/>
          <p:cNvSpPr txBox="1">
            <a:spLocks noGrp="1"/>
          </p:cNvSpPr>
          <p:nvPr>
            <p:ph type="subTitle" idx="13"/>
          </p:nvPr>
        </p:nvSpPr>
        <p:spPr>
          <a:xfrm>
            <a:off x="2001588" y="33931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Audio Recording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/>
          <p:nvPr/>
        </p:nvSpPr>
        <p:spPr>
          <a:xfrm>
            <a:off x="1253825" y="16356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/>
          <p:nvPr/>
        </p:nvSpPr>
        <p:spPr>
          <a:xfrm>
            <a:off x="3865588" y="10357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5"/>
          <p:cNvSpPr/>
          <p:nvPr/>
        </p:nvSpPr>
        <p:spPr>
          <a:xfrm>
            <a:off x="6499975" y="16356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dirty="0"/>
          </a:p>
        </p:txBody>
      </p:sp>
      <p:sp>
        <p:nvSpPr>
          <p:cNvPr id="528" name="Google Shape;528;p55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Initialization</a:t>
            </a:r>
            <a:endParaRPr dirty="0"/>
          </a:p>
        </p:txBody>
      </p:sp>
      <p:sp>
        <p:nvSpPr>
          <p:cNvPr id="529" name="Google Shape;529;p55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Program to Startup Registry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Hide Console to run in the background</a:t>
            </a:r>
            <a:endParaRPr dirty="0"/>
          </a:p>
        </p:txBody>
      </p:sp>
      <p:sp>
        <p:nvSpPr>
          <p:cNvPr id="530" name="Google Shape;530;p55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</a:t>
            </a:r>
            <a:endParaRPr dirty="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where program actively captures Keystrokes, Mouse Positioning, Screenshot Capturing, Audio Recording</a:t>
            </a:r>
            <a:endParaRPr dirty="0"/>
          </a:p>
        </p:txBody>
      </p:sp>
      <p:sp>
        <p:nvSpPr>
          <p:cNvPr id="532" name="Google Shape;532;p55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Reporting</a:t>
            </a:r>
            <a:endParaRPr dirty="0"/>
          </a:p>
        </p:txBody>
      </p:sp>
      <p:sp>
        <p:nvSpPr>
          <p:cNvPr id="533" name="Google Shape;533;p55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Sends emails automatically to destination email id at regular intervals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Logs and Saves data</a:t>
            </a:r>
            <a:endParaRPr dirty="0"/>
          </a:p>
        </p:txBody>
      </p:sp>
      <p:grpSp>
        <p:nvGrpSpPr>
          <p:cNvPr id="534" name="Google Shape;534;p55"/>
          <p:cNvGrpSpPr/>
          <p:nvPr/>
        </p:nvGrpSpPr>
        <p:grpSpPr>
          <a:xfrm>
            <a:off x="7012854" y="2148606"/>
            <a:ext cx="364436" cy="364174"/>
            <a:chOff x="1749879" y="1970906"/>
            <a:chExt cx="364436" cy="364174"/>
          </a:xfrm>
        </p:grpSpPr>
        <p:sp>
          <p:nvSpPr>
            <p:cNvPr id="535" name="Google Shape;535;p55"/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55"/>
          <p:cNvGrpSpPr/>
          <p:nvPr/>
        </p:nvGrpSpPr>
        <p:grpSpPr>
          <a:xfrm>
            <a:off x="1766688" y="2175827"/>
            <a:ext cx="364451" cy="309701"/>
            <a:chOff x="2659157" y="2017412"/>
            <a:chExt cx="319190" cy="271240"/>
          </a:xfrm>
        </p:grpSpPr>
        <p:sp>
          <p:nvSpPr>
            <p:cNvPr id="550" name="Google Shape;550;p55"/>
            <p:cNvSpPr/>
            <p:nvPr/>
          </p:nvSpPr>
          <p:spPr>
            <a:xfrm>
              <a:off x="2808183" y="2086765"/>
              <a:ext cx="164125" cy="149314"/>
            </a:xfrm>
            <a:custGeom>
              <a:avLst/>
              <a:gdLst/>
              <a:ahLst/>
              <a:cxnLst/>
              <a:rect l="l" t="t" r="r" b="b"/>
              <a:pathLst>
                <a:path w="6250" h="5686" extrusionOk="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2881816" y="2017412"/>
              <a:ext cx="96532" cy="177334"/>
            </a:xfrm>
            <a:custGeom>
              <a:avLst/>
              <a:gdLst/>
              <a:ahLst/>
              <a:cxnLst/>
              <a:rect l="l" t="t" r="r" b="b"/>
              <a:pathLst>
                <a:path w="3676" h="6753" extrusionOk="0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2947650" y="2150603"/>
              <a:ext cx="30698" cy="44196"/>
            </a:xfrm>
            <a:custGeom>
              <a:avLst/>
              <a:gdLst/>
              <a:ahLst/>
              <a:cxnLst/>
              <a:rect l="l" t="t" r="r" b="b"/>
              <a:pathLst>
                <a:path w="1169" h="1683" extrusionOk="0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2818976" y="2136029"/>
              <a:ext cx="124682" cy="83034"/>
            </a:xfrm>
            <a:custGeom>
              <a:avLst/>
              <a:gdLst/>
              <a:ahLst/>
              <a:cxnLst/>
              <a:rect l="l" t="t" r="r" b="b"/>
              <a:pathLst>
                <a:path w="4748" h="3162" extrusionOk="0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2867741" y="2177730"/>
              <a:ext cx="73160" cy="41360"/>
            </a:xfrm>
            <a:custGeom>
              <a:avLst/>
              <a:gdLst/>
              <a:ahLst/>
              <a:cxnLst/>
              <a:rect l="l" t="t" r="r" b="b"/>
              <a:pathLst>
                <a:path w="2786" h="1575" extrusionOk="0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2795867" y="2157641"/>
              <a:ext cx="124919" cy="82798"/>
            </a:xfrm>
            <a:custGeom>
              <a:avLst/>
              <a:gdLst/>
              <a:ahLst/>
              <a:cxnLst/>
              <a:rect l="l" t="t" r="r" b="b"/>
              <a:pathLst>
                <a:path w="4757" h="3153" extrusionOk="0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2852667" y="2204620"/>
              <a:ext cx="65099" cy="35845"/>
            </a:xfrm>
            <a:custGeom>
              <a:avLst/>
              <a:gdLst/>
              <a:ahLst/>
              <a:cxnLst/>
              <a:rect l="l" t="t" r="r" b="b"/>
              <a:pathLst>
                <a:path w="2479" h="1365" extrusionOk="0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2772732" y="2178990"/>
              <a:ext cx="124945" cy="83060"/>
            </a:xfrm>
            <a:custGeom>
              <a:avLst/>
              <a:gdLst/>
              <a:ahLst/>
              <a:cxnLst/>
              <a:rect l="l" t="t" r="r" b="b"/>
              <a:pathLst>
                <a:path w="4758" h="3163" extrusionOk="0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2837594" y="2231011"/>
              <a:ext cx="56800" cy="31013"/>
            </a:xfrm>
            <a:custGeom>
              <a:avLst/>
              <a:gdLst/>
              <a:ahLst/>
              <a:cxnLst/>
              <a:rect l="l" t="t" r="r" b="b"/>
              <a:pathLst>
                <a:path w="2163" h="1181" extrusionOk="0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2749623" y="2200602"/>
              <a:ext cx="124919" cy="82955"/>
            </a:xfrm>
            <a:custGeom>
              <a:avLst/>
              <a:gdLst/>
              <a:ahLst/>
              <a:cxnLst/>
              <a:rect l="l" t="t" r="r" b="b"/>
              <a:pathLst>
                <a:path w="4757" h="3159" extrusionOk="0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2822495" y="2255906"/>
              <a:ext cx="49054" cy="27494"/>
            </a:xfrm>
            <a:custGeom>
              <a:avLst/>
              <a:gdLst/>
              <a:ahLst/>
              <a:cxnLst/>
              <a:rect l="l" t="t" r="r" b="b"/>
              <a:pathLst>
                <a:path w="1868" h="1047" extrusionOk="0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2673968" y="2097059"/>
              <a:ext cx="159109" cy="144036"/>
            </a:xfrm>
            <a:custGeom>
              <a:avLst/>
              <a:gdLst/>
              <a:ahLst/>
              <a:cxnLst/>
              <a:rect l="l" t="t" r="r" b="b"/>
              <a:pathLst>
                <a:path w="6059" h="5485" extrusionOk="0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2659157" y="2039261"/>
              <a:ext cx="98528" cy="170191"/>
            </a:xfrm>
            <a:custGeom>
              <a:avLst/>
              <a:gdLst/>
              <a:ahLst/>
              <a:cxnLst/>
              <a:rect l="l" t="t" r="r" b="b"/>
              <a:pathLst>
                <a:path w="3752" h="6481" extrusionOk="0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2659157" y="2039261"/>
              <a:ext cx="75918" cy="159109"/>
            </a:xfrm>
            <a:custGeom>
              <a:avLst/>
              <a:gdLst/>
              <a:ahLst/>
              <a:cxnLst/>
              <a:rect l="l" t="t" r="r" b="b"/>
              <a:pathLst>
                <a:path w="2891" h="6059" extrusionOk="0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2659157" y="2159138"/>
              <a:ext cx="47268" cy="50314"/>
            </a:xfrm>
            <a:custGeom>
              <a:avLst/>
              <a:gdLst/>
              <a:ahLst/>
              <a:cxnLst/>
              <a:rect l="l" t="t" r="r" b="b"/>
              <a:pathLst>
                <a:path w="1800" h="1916" extrusionOk="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2659157" y="2159138"/>
              <a:ext cx="24894" cy="39232"/>
            </a:xfrm>
            <a:custGeom>
              <a:avLst/>
              <a:gdLst/>
              <a:ahLst/>
              <a:cxnLst/>
              <a:rect l="l" t="t" r="r" b="b"/>
              <a:pathLst>
                <a:path w="948" h="1494" extrusionOk="0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2706898" y="2179463"/>
              <a:ext cx="67121" cy="53859"/>
            </a:xfrm>
            <a:custGeom>
              <a:avLst/>
              <a:gdLst/>
              <a:ahLst/>
              <a:cxnLst/>
              <a:rect l="l" t="t" r="r" b="b"/>
              <a:pathLst>
                <a:path w="2556" h="2051" extrusionOk="0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2710154" y="2180513"/>
              <a:ext cx="63864" cy="52914"/>
            </a:xfrm>
            <a:custGeom>
              <a:avLst/>
              <a:gdLst/>
              <a:ahLst/>
              <a:cxnLst/>
              <a:rect l="l" t="t" r="r" b="b"/>
              <a:pathLst>
                <a:path w="2432" h="2015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2732528" y="2203254"/>
              <a:ext cx="59847" cy="48528"/>
            </a:xfrm>
            <a:custGeom>
              <a:avLst/>
              <a:gdLst/>
              <a:ahLst/>
              <a:cxnLst/>
              <a:rect l="l" t="t" r="r" b="b"/>
              <a:pathLst>
                <a:path w="2279" h="1848" extrusionOk="0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2735810" y="2204384"/>
              <a:ext cx="56564" cy="47399"/>
            </a:xfrm>
            <a:custGeom>
              <a:avLst/>
              <a:gdLst/>
              <a:ahLst/>
              <a:cxnLst/>
              <a:rect l="l" t="t" r="r" b="b"/>
              <a:pathLst>
                <a:path w="2154" h="1805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2758158" y="2226967"/>
              <a:ext cx="52310" cy="43303"/>
            </a:xfrm>
            <a:custGeom>
              <a:avLst/>
              <a:gdLst/>
              <a:ahLst/>
              <a:cxnLst/>
              <a:rect l="l" t="t" r="r" b="b"/>
              <a:pathLst>
                <a:path w="1992" h="1649" extrusionOk="0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2761178" y="2228018"/>
              <a:ext cx="49290" cy="42252"/>
            </a:xfrm>
            <a:custGeom>
              <a:avLst/>
              <a:gdLst/>
              <a:ahLst/>
              <a:cxnLst/>
              <a:rect l="l" t="t" r="r" b="b"/>
              <a:pathLst>
                <a:path w="1877" h="1609" extrusionOk="0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2783814" y="2250706"/>
              <a:ext cx="45010" cy="37919"/>
            </a:xfrm>
            <a:custGeom>
              <a:avLst/>
              <a:gdLst/>
              <a:ahLst/>
              <a:cxnLst/>
              <a:rect l="l" t="t" r="r" b="b"/>
              <a:pathLst>
                <a:path w="1714" h="1444" extrusionOk="0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2786807" y="2251888"/>
              <a:ext cx="42016" cy="36764"/>
            </a:xfrm>
            <a:custGeom>
              <a:avLst/>
              <a:gdLst/>
              <a:ahLst/>
              <a:cxnLst/>
              <a:rect l="l" t="t" r="r" b="b"/>
              <a:pathLst>
                <a:path w="1600" h="1400" extrusionOk="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2788829" y="2102101"/>
              <a:ext cx="64862" cy="99788"/>
            </a:xfrm>
            <a:custGeom>
              <a:avLst/>
              <a:gdLst/>
              <a:ahLst/>
              <a:cxnLst/>
              <a:rect l="l" t="t" r="r" b="b"/>
              <a:pathLst>
                <a:path w="2470" h="3800" extrusionOk="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2788829" y="2102101"/>
              <a:ext cx="27415" cy="99788"/>
            </a:xfrm>
            <a:custGeom>
              <a:avLst/>
              <a:gdLst/>
              <a:ahLst/>
              <a:cxnLst/>
              <a:rect l="l" t="t" r="r" b="b"/>
              <a:pathLst>
                <a:path w="1044" h="3800" extrusionOk="0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55"/>
          <p:cNvGrpSpPr/>
          <p:nvPr/>
        </p:nvGrpSpPr>
        <p:grpSpPr>
          <a:xfrm>
            <a:off x="4371582" y="1597924"/>
            <a:ext cx="378249" cy="265909"/>
            <a:chOff x="3954432" y="2942999"/>
            <a:chExt cx="378249" cy="265909"/>
          </a:xfrm>
        </p:grpSpPr>
        <p:sp>
          <p:nvSpPr>
            <p:cNvPr id="577" name="Google Shape;577;p55"/>
            <p:cNvSpPr/>
            <p:nvPr/>
          </p:nvSpPr>
          <p:spPr>
            <a:xfrm>
              <a:off x="3954432" y="2981207"/>
              <a:ext cx="378249" cy="227700"/>
            </a:xfrm>
            <a:custGeom>
              <a:avLst/>
              <a:gdLst/>
              <a:ahLst/>
              <a:cxnLst/>
              <a:rect l="l" t="t" r="r" b="b"/>
              <a:pathLst>
                <a:path w="14404" h="8671" extrusionOk="0">
                  <a:moveTo>
                    <a:pt x="7207" y="0"/>
                  </a:moveTo>
                  <a:cubicBezTo>
                    <a:pt x="6346" y="0"/>
                    <a:pt x="5054" y="546"/>
                    <a:pt x="3388" y="1637"/>
                  </a:cubicBezTo>
                  <a:cubicBezTo>
                    <a:pt x="2307" y="2345"/>
                    <a:pt x="1264" y="3110"/>
                    <a:pt x="259" y="3924"/>
                  </a:cubicBezTo>
                  <a:cubicBezTo>
                    <a:pt x="0" y="4134"/>
                    <a:pt x="0" y="4527"/>
                    <a:pt x="259" y="4747"/>
                  </a:cubicBezTo>
                  <a:cubicBezTo>
                    <a:pt x="1264" y="5560"/>
                    <a:pt x="2307" y="6326"/>
                    <a:pt x="3388" y="7034"/>
                  </a:cubicBezTo>
                  <a:cubicBezTo>
                    <a:pt x="5063" y="8125"/>
                    <a:pt x="6346" y="8671"/>
                    <a:pt x="7207" y="8671"/>
                  </a:cubicBezTo>
                  <a:cubicBezTo>
                    <a:pt x="8059" y="8671"/>
                    <a:pt x="9351" y="8116"/>
                    <a:pt x="11025" y="7034"/>
                  </a:cubicBezTo>
                  <a:cubicBezTo>
                    <a:pt x="12107" y="6326"/>
                    <a:pt x="13150" y="5560"/>
                    <a:pt x="14145" y="4747"/>
                  </a:cubicBezTo>
                  <a:cubicBezTo>
                    <a:pt x="14404" y="4536"/>
                    <a:pt x="14404" y="4134"/>
                    <a:pt x="14145" y="3924"/>
                  </a:cubicBezTo>
                  <a:cubicBezTo>
                    <a:pt x="13150" y="3110"/>
                    <a:pt x="12107" y="2345"/>
                    <a:pt x="11025" y="1637"/>
                  </a:cubicBezTo>
                  <a:cubicBezTo>
                    <a:pt x="9351" y="546"/>
                    <a:pt x="8059" y="0"/>
                    <a:pt x="72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3954432" y="2980944"/>
              <a:ext cx="208111" cy="227727"/>
            </a:xfrm>
            <a:custGeom>
              <a:avLst/>
              <a:gdLst/>
              <a:ahLst/>
              <a:cxnLst/>
              <a:rect l="l" t="t" r="r" b="b"/>
              <a:pathLst>
                <a:path w="7925" h="8672" extrusionOk="0">
                  <a:moveTo>
                    <a:pt x="7207" y="1"/>
                  </a:moveTo>
                  <a:cubicBezTo>
                    <a:pt x="6346" y="1"/>
                    <a:pt x="5063" y="556"/>
                    <a:pt x="3379" y="1637"/>
                  </a:cubicBezTo>
                  <a:cubicBezTo>
                    <a:pt x="2297" y="2345"/>
                    <a:pt x="1264" y="3111"/>
                    <a:pt x="259" y="3934"/>
                  </a:cubicBezTo>
                  <a:cubicBezTo>
                    <a:pt x="0" y="4144"/>
                    <a:pt x="0" y="4537"/>
                    <a:pt x="259" y="4747"/>
                  </a:cubicBezTo>
                  <a:cubicBezTo>
                    <a:pt x="1264" y="5561"/>
                    <a:pt x="2297" y="6326"/>
                    <a:pt x="3379" y="7044"/>
                  </a:cubicBezTo>
                  <a:cubicBezTo>
                    <a:pt x="5054" y="8126"/>
                    <a:pt x="6346" y="8671"/>
                    <a:pt x="7207" y="8671"/>
                  </a:cubicBezTo>
                  <a:cubicBezTo>
                    <a:pt x="7446" y="8671"/>
                    <a:pt x="7685" y="8633"/>
                    <a:pt x="7925" y="8575"/>
                  </a:cubicBezTo>
                  <a:cubicBezTo>
                    <a:pt x="7121" y="8374"/>
                    <a:pt x="6078" y="7858"/>
                    <a:pt x="4814" y="7044"/>
                  </a:cubicBezTo>
                  <a:cubicBezTo>
                    <a:pt x="3733" y="6326"/>
                    <a:pt x="2699" y="5570"/>
                    <a:pt x="1694" y="4747"/>
                  </a:cubicBezTo>
                  <a:cubicBezTo>
                    <a:pt x="1436" y="4537"/>
                    <a:pt x="1436" y="4144"/>
                    <a:pt x="1694" y="3934"/>
                  </a:cubicBezTo>
                  <a:cubicBezTo>
                    <a:pt x="2699" y="3111"/>
                    <a:pt x="3733" y="2345"/>
                    <a:pt x="4814" y="1637"/>
                  </a:cubicBezTo>
                  <a:cubicBezTo>
                    <a:pt x="6078" y="824"/>
                    <a:pt x="7121" y="307"/>
                    <a:pt x="7925" y="106"/>
                  </a:cubicBezTo>
                  <a:cubicBezTo>
                    <a:pt x="7685" y="39"/>
                    <a:pt x="7446" y="10"/>
                    <a:pt x="7207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4034604" y="3013270"/>
              <a:ext cx="190516" cy="163232"/>
            </a:xfrm>
            <a:custGeom>
              <a:avLst/>
              <a:gdLst/>
              <a:ahLst/>
              <a:cxnLst/>
              <a:rect l="l" t="t" r="r" b="b"/>
              <a:pathLst>
                <a:path w="7255" h="6216" extrusionOk="0">
                  <a:moveTo>
                    <a:pt x="4127" y="0"/>
                  </a:moveTo>
                  <a:cubicBezTo>
                    <a:pt x="3364" y="0"/>
                    <a:pt x="2587" y="283"/>
                    <a:pt x="1953" y="913"/>
                  </a:cubicBezTo>
                  <a:cubicBezTo>
                    <a:pt x="0" y="2866"/>
                    <a:pt x="1388" y="6215"/>
                    <a:pt x="4154" y="6215"/>
                  </a:cubicBezTo>
                  <a:cubicBezTo>
                    <a:pt x="5857" y="6206"/>
                    <a:pt x="7245" y="4818"/>
                    <a:pt x="7255" y="3105"/>
                  </a:cubicBezTo>
                  <a:cubicBezTo>
                    <a:pt x="7255" y="1239"/>
                    <a:pt x="5724" y="0"/>
                    <a:pt x="4127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4062256" y="3013349"/>
              <a:ext cx="96768" cy="163101"/>
            </a:xfrm>
            <a:custGeom>
              <a:avLst/>
              <a:gdLst/>
              <a:ahLst/>
              <a:cxnLst/>
              <a:rect l="l" t="t" r="r" b="b"/>
              <a:pathLst>
                <a:path w="3685" h="6211" extrusionOk="0">
                  <a:moveTo>
                    <a:pt x="3088" y="0"/>
                  </a:moveTo>
                  <a:cubicBezTo>
                    <a:pt x="1418" y="0"/>
                    <a:pt x="0" y="1363"/>
                    <a:pt x="0" y="3102"/>
                  </a:cubicBezTo>
                  <a:cubicBezTo>
                    <a:pt x="0" y="4852"/>
                    <a:pt x="1423" y="6210"/>
                    <a:pt x="3097" y="6210"/>
                  </a:cubicBezTo>
                  <a:cubicBezTo>
                    <a:pt x="3290" y="6210"/>
                    <a:pt x="3487" y="6192"/>
                    <a:pt x="3685" y="6155"/>
                  </a:cubicBezTo>
                  <a:cubicBezTo>
                    <a:pt x="2230" y="5868"/>
                    <a:pt x="1177" y="4585"/>
                    <a:pt x="1177" y="3102"/>
                  </a:cubicBezTo>
                  <a:cubicBezTo>
                    <a:pt x="1177" y="1618"/>
                    <a:pt x="2230" y="346"/>
                    <a:pt x="3685" y="58"/>
                  </a:cubicBezTo>
                  <a:cubicBezTo>
                    <a:pt x="3483" y="19"/>
                    <a:pt x="3284" y="0"/>
                    <a:pt x="3088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4088647" y="3053763"/>
              <a:ext cx="96007" cy="82273"/>
            </a:xfrm>
            <a:custGeom>
              <a:avLst/>
              <a:gdLst/>
              <a:ahLst/>
              <a:cxnLst/>
              <a:rect l="l" t="t" r="r" b="b"/>
              <a:pathLst>
                <a:path w="3656" h="3133" extrusionOk="0">
                  <a:moveTo>
                    <a:pt x="2081" y="1"/>
                  </a:moveTo>
                  <a:cubicBezTo>
                    <a:pt x="1697" y="1"/>
                    <a:pt x="1305" y="143"/>
                    <a:pt x="986" y="462"/>
                  </a:cubicBezTo>
                  <a:cubicBezTo>
                    <a:pt x="0" y="1448"/>
                    <a:pt x="699" y="3132"/>
                    <a:pt x="2096" y="3132"/>
                  </a:cubicBezTo>
                  <a:cubicBezTo>
                    <a:pt x="2957" y="3132"/>
                    <a:pt x="3656" y="2434"/>
                    <a:pt x="3656" y="1563"/>
                  </a:cubicBezTo>
                  <a:cubicBezTo>
                    <a:pt x="3656" y="624"/>
                    <a:pt x="2885" y="1"/>
                    <a:pt x="2081" y="1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4102696" y="3053868"/>
              <a:ext cx="57089" cy="82246"/>
            </a:xfrm>
            <a:custGeom>
              <a:avLst/>
              <a:gdLst/>
              <a:ahLst/>
              <a:cxnLst/>
              <a:rect l="l" t="t" r="r" b="b"/>
              <a:pathLst>
                <a:path w="2174" h="3132" extrusionOk="0">
                  <a:moveTo>
                    <a:pt x="1567" y="1"/>
                  </a:moveTo>
                  <a:cubicBezTo>
                    <a:pt x="740" y="1"/>
                    <a:pt x="1" y="667"/>
                    <a:pt x="1" y="1568"/>
                  </a:cubicBezTo>
                  <a:cubicBezTo>
                    <a:pt x="1" y="2467"/>
                    <a:pt x="734" y="3131"/>
                    <a:pt x="1558" y="3131"/>
                  </a:cubicBezTo>
                  <a:cubicBezTo>
                    <a:pt x="1761" y="3131"/>
                    <a:pt x="1969" y="3091"/>
                    <a:pt x="2173" y="3004"/>
                  </a:cubicBezTo>
                  <a:cubicBezTo>
                    <a:pt x="1590" y="2765"/>
                    <a:pt x="1216" y="2190"/>
                    <a:pt x="1216" y="1559"/>
                  </a:cubicBezTo>
                  <a:cubicBezTo>
                    <a:pt x="1216" y="937"/>
                    <a:pt x="1590" y="372"/>
                    <a:pt x="2173" y="123"/>
                  </a:cubicBezTo>
                  <a:cubicBezTo>
                    <a:pt x="1972" y="39"/>
                    <a:pt x="1767" y="1"/>
                    <a:pt x="1567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4260807" y="2996411"/>
              <a:ext cx="38051" cy="26207"/>
            </a:xfrm>
            <a:custGeom>
              <a:avLst/>
              <a:gdLst/>
              <a:ahLst/>
              <a:cxnLst/>
              <a:rect l="l" t="t" r="r" b="b"/>
              <a:pathLst>
                <a:path w="1449" h="998" extrusionOk="0">
                  <a:moveTo>
                    <a:pt x="331" y="0"/>
                  </a:moveTo>
                  <a:cubicBezTo>
                    <a:pt x="136" y="0"/>
                    <a:pt x="0" y="272"/>
                    <a:pt x="201" y="416"/>
                  </a:cubicBezTo>
                  <a:cubicBezTo>
                    <a:pt x="440" y="579"/>
                    <a:pt x="698" y="761"/>
                    <a:pt x="957" y="943"/>
                  </a:cubicBezTo>
                  <a:cubicBezTo>
                    <a:pt x="1006" y="981"/>
                    <a:pt x="1057" y="998"/>
                    <a:pt x="1104" y="998"/>
                  </a:cubicBezTo>
                  <a:cubicBezTo>
                    <a:pt x="1304" y="998"/>
                    <a:pt x="1449" y="707"/>
                    <a:pt x="1225" y="560"/>
                  </a:cubicBezTo>
                  <a:cubicBezTo>
                    <a:pt x="966" y="378"/>
                    <a:pt x="708" y="196"/>
                    <a:pt x="449" y="34"/>
                  </a:cubicBezTo>
                  <a:cubicBezTo>
                    <a:pt x="409" y="10"/>
                    <a:pt x="369" y="0"/>
                    <a:pt x="331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4020528" y="2942999"/>
              <a:ext cx="229381" cy="58323"/>
            </a:xfrm>
            <a:custGeom>
              <a:avLst/>
              <a:gdLst/>
              <a:ahLst/>
              <a:cxnLst/>
              <a:rect l="l" t="t" r="r" b="b"/>
              <a:pathLst>
                <a:path w="8735" h="2221" extrusionOk="0">
                  <a:moveTo>
                    <a:pt x="4690" y="0"/>
                  </a:moveTo>
                  <a:cubicBezTo>
                    <a:pt x="3551" y="0"/>
                    <a:pt x="2077" y="584"/>
                    <a:pt x="192" y="1790"/>
                  </a:cubicBezTo>
                  <a:cubicBezTo>
                    <a:pt x="0" y="1914"/>
                    <a:pt x="87" y="2211"/>
                    <a:pt x="316" y="2221"/>
                  </a:cubicBezTo>
                  <a:cubicBezTo>
                    <a:pt x="355" y="2211"/>
                    <a:pt x="402" y="2202"/>
                    <a:pt x="441" y="2182"/>
                  </a:cubicBezTo>
                  <a:cubicBezTo>
                    <a:pt x="2249" y="1024"/>
                    <a:pt x="3637" y="460"/>
                    <a:pt x="4680" y="460"/>
                  </a:cubicBezTo>
                  <a:cubicBezTo>
                    <a:pt x="5599" y="460"/>
                    <a:pt x="6767" y="890"/>
                    <a:pt x="8269" y="1780"/>
                  </a:cubicBezTo>
                  <a:cubicBezTo>
                    <a:pt x="8312" y="1805"/>
                    <a:pt x="8353" y="1815"/>
                    <a:pt x="8392" y="1815"/>
                  </a:cubicBezTo>
                  <a:cubicBezTo>
                    <a:pt x="8600" y="1815"/>
                    <a:pt x="8734" y="1515"/>
                    <a:pt x="8508" y="1379"/>
                  </a:cubicBezTo>
                  <a:cubicBezTo>
                    <a:pt x="6939" y="450"/>
                    <a:pt x="5685" y="0"/>
                    <a:pt x="4690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4153719" y="3056337"/>
              <a:ext cx="33193" cy="28440"/>
            </a:xfrm>
            <a:custGeom>
              <a:avLst/>
              <a:gdLst/>
              <a:ahLst/>
              <a:cxnLst/>
              <a:rect l="l" t="t" r="r" b="b"/>
              <a:pathLst>
                <a:path w="1264" h="1083" extrusionOk="0">
                  <a:moveTo>
                    <a:pt x="542" y="1"/>
                  </a:moveTo>
                  <a:cubicBezTo>
                    <a:pt x="266" y="1"/>
                    <a:pt x="1" y="217"/>
                    <a:pt x="1" y="546"/>
                  </a:cubicBezTo>
                  <a:cubicBezTo>
                    <a:pt x="1" y="843"/>
                    <a:pt x="240" y="1082"/>
                    <a:pt x="537" y="1082"/>
                  </a:cubicBezTo>
                  <a:cubicBezTo>
                    <a:pt x="1025" y="1082"/>
                    <a:pt x="1264" y="498"/>
                    <a:pt x="919" y="163"/>
                  </a:cubicBezTo>
                  <a:cubicBezTo>
                    <a:pt x="810" y="51"/>
                    <a:pt x="675" y="1"/>
                    <a:pt x="542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1971</Words>
  <Application>Microsoft Office PowerPoint</Application>
  <PresentationFormat>On-screen Show (16:9)</PresentationFormat>
  <Paragraphs>318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Aldrich</vt:lpstr>
      <vt:lpstr>Chivo</vt:lpstr>
      <vt:lpstr>Advent Pro</vt:lpstr>
      <vt:lpstr>Palanquin Dark</vt:lpstr>
      <vt:lpstr>Montserrat</vt:lpstr>
      <vt:lpstr>Advent Pro Medium</vt:lpstr>
      <vt:lpstr>Agency FB</vt:lpstr>
      <vt:lpstr>Roboto Condensed Light</vt:lpstr>
      <vt:lpstr>Arial</vt:lpstr>
      <vt:lpstr>Abhaya Libre</vt:lpstr>
      <vt:lpstr>Software Testing Company by Slidesgo</vt:lpstr>
      <vt:lpstr>[ KEYLOGGER ]</vt:lpstr>
      <vt:lpstr>ABOUT US</vt:lpstr>
      <vt:lpstr>TABLE OF CONTENTS</vt:lpstr>
      <vt:lpstr>WHAT IS KEYLOGGING?</vt:lpstr>
      <vt:lpstr>1</vt:lpstr>
      <vt:lpstr>PROJECT OVERVIEW</vt:lpstr>
      <vt:lpstr>FEATURES </vt:lpstr>
      <vt:lpstr>TECHNOLOGIES USED</vt:lpstr>
      <vt:lpstr>PROCESS FLOW</vt:lpstr>
      <vt:lpstr>PROJECT DEMO</vt:lpstr>
      <vt:lpstr>RESULTS</vt:lpstr>
      <vt:lpstr>ETHICAL USES</vt:lpstr>
      <vt:lpstr>NON-ETHICAL USES</vt:lpstr>
      <vt:lpstr>STAY PROTECTED !</vt:lpstr>
      <vt:lpstr>FUTURE SCOPE</vt:lpstr>
      <vt:lpstr>REFERENCES</vt:lpstr>
      <vt:lpstr>QUESTIONS?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Balu Anush Anthu Kumar</cp:lastModifiedBy>
  <cp:revision>44</cp:revision>
  <dcterms:modified xsi:type="dcterms:W3CDTF">2024-08-01T15:34:06Z</dcterms:modified>
</cp:coreProperties>
</file>